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327" r:id="rId3"/>
    <p:sldId id="336" r:id="rId4"/>
    <p:sldId id="337" r:id="rId5"/>
    <p:sldId id="338" r:id="rId6"/>
    <p:sldId id="331" r:id="rId7"/>
    <p:sldId id="325" r:id="rId8"/>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33" userDrawn="1">
          <p15:clr>
            <a:srgbClr val="A4A3A4"/>
          </p15:clr>
        </p15:guide>
        <p15:guide id="3" pos="285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a Beatriz Velasquez Peralta" initials="MBV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99"/>
    <a:srgbClr val="1C7CB3"/>
    <a:srgbClr val="338FB3"/>
    <a:srgbClr val="B42627"/>
    <a:srgbClr val="5A8A86"/>
    <a:srgbClr val="669900"/>
    <a:srgbClr val="F6414D"/>
    <a:srgbClr val="DA3C10"/>
    <a:srgbClr val="D44040"/>
    <a:srgbClr val="EF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0545" autoAdjust="0"/>
  </p:normalViewPr>
  <p:slideViewPr>
    <p:cSldViewPr snapToGrid="0" showGuides="1">
      <p:cViewPr varScale="1">
        <p:scale>
          <a:sx n="68" d="100"/>
          <a:sy n="68" d="100"/>
        </p:scale>
        <p:origin x="-1936" y="-104"/>
      </p:cViewPr>
      <p:guideLst>
        <p:guide orient="horz" pos="2160"/>
        <p:guide pos="3833"/>
        <p:guide pos="2857"/>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94F949B-AEA8-4B52-B2AC-3803A2298C26}" type="datetimeFigureOut">
              <a:rPr lang="es-CL" smtClean="0"/>
              <a:pPr/>
              <a:t>09-04-19</a:t>
            </a:fld>
            <a:endParaRPr lang="es-CL"/>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0BD8A41-5FD5-452E-B49D-8C650CF6DD5F}" type="slidenum">
              <a:rPr lang="es-CL" smtClean="0"/>
              <a:pPr/>
              <a:t>‹Nr.›</a:t>
            </a:fld>
            <a:endParaRPr lang="es-CL"/>
          </a:p>
        </p:txBody>
      </p:sp>
    </p:spTree>
    <p:extLst>
      <p:ext uri="{BB962C8B-B14F-4D97-AF65-F5344CB8AC3E}">
        <p14:creationId xmlns:p14="http://schemas.microsoft.com/office/powerpoint/2010/main" val="2596092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79FA9B3-B3FB-4BC5-BB7C-2C8E61FABD0B}" type="datetimeFigureOut">
              <a:rPr lang="es-CL" smtClean="0"/>
              <a:pPr/>
              <a:t>09-04-19</a:t>
            </a:fld>
            <a:endParaRPr lang="es-CL"/>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96E28E3-18BD-485B-BB95-BC199B19DF1F}" type="slidenum">
              <a:rPr lang="es-CL" smtClean="0"/>
              <a:pPr/>
              <a:t>‹Nr.›</a:t>
            </a:fld>
            <a:endParaRPr lang="es-CL"/>
          </a:p>
        </p:txBody>
      </p:sp>
    </p:spTree>
    <p:extLst>
      <p:ext uri="{BB962C8B-B14F-4D97-AF65-F5344CB8AC3E}">
        <p14:creationId xmlns:p14="http://schemas.microsoft.com/office/powerpoint/2010/main" val="27467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smtClean="0"/>
              <a:t>Destacar iniciativas de </a:t>
            </a:r>
            <a:r>
              <a:rPr lang="es-CL" sz="1200" kern="1200" dirty="0" smtClean="0">
                <a:solidFill>
                  <a:schemeClr val="tx1"/>
                </a:solidFill>
                <a:effectLst/>
                <a:latin typeface="+mn-lt"/>
                <a:ea typeface="+mn-ea"/>
                <a:cs typeface="+mn-cs"/>
              </a:rPr>
              <a:t>promoción de derechos y prevención social</a:t>
            </a:r>
            <a:r>
              <a:rPr lang="es-CL" sz="1200" kern="1200" baseline="0" dirty="0" smtClean="0">
                <a:solidFill>
                  <a:schemeClr val="tx1"/>
                </a:solidFill>
                <a:effectLst/>
                <a:latin typeface="+mn-lt"/>
                <a:ea typeface="+mn-ea"/>
                <a:cs typeface="+mn-cs"/>
              </a:rPr>
              <a:t> (OPD, CEMUP, PIE, CATC, </a:t>
            </a:r>
            <a:r>
              <a:rPr lang="es-CL" sz="1200" kern="1200" baseline="0" dirty="0" err="1" smtClean="0">
                <a:solidFill>
                  <a:schemeClr val="tx1"/>
                </a:solidFill>
                <a:effectLst/>
                <a:latin typeface="+mn-lt"/>
                <a:ea typeface="+mn-ea"/>
                <a:cs typeface="+mn-cs"/>
              </a:rPr>
              <a:t>etc</a:t>
            </a:r>
            <a:r>
              <a:rPr lang="es-CL" sz="1200" kern="1200" baseline="0" dirty="0" smtClean="0">
                <a:solidFill>
                  <a:schemeClr val="tx1"/>
                </a:solidFill>
                <a:effectLst/>
                <a:latin typeface="+mn-lt"/>
                <a:ea typeface="+mn-ea"/>
                <a:cs typeface="+mn-cs"/>
              </a:rPr>
              <a:t>). Triple P como iniciativa pionera. Mujeres Jefas de Hogar intersecta componente familiar con laboral para vecinas.</a:t>
            </a:r>
          </a:p>
          <a:p>
            <a:pPr marL="0" marR="0" indent="0" algn="l" defTabSz="914400" rtl="0" eaLnBrk="1" fontAlgn="auto" latinLnBrk="0" hangingPunct="1">
              <a:lnSpc>
                <a:spcPct val="100000"/>
              </a:lnSpc>
              <a:spcBef>
                <a:spcPts val="0"/>
              </a:spcBef>
              <a:spcAft>
                <a:spcPts val="0"/>
              </a:spcAft>
              <a:buClrTx/>
              <a:buSzTx/>
              <a:buFontTx/>
              <a:buNone/>
              <a:tabLst/>
              <a:defRPr/>
            </a:pPr>
            <a:r>
              <a:rPr lang="es-CL" sz="1200" kern="1200" baseline="0" dirty="0" smtClean="0">
                <a:solidFill>
                  <a:schemeClr val="tx1"/>
                </a:solidFill>
                <a:effectLst/>
                <a:latin typeface="+mn-lt"/>
                <a:ea typeface="+mn-ea"/>
                <a:cs typeface="+mn-cs"/>
              </a:rPr>
              <a:t>*</a:t>
            </a:r>
            <a:r>
              <a:rPr lang="es-MX" dirty="0" smtClean="0"/>
              <a:t>En términos normativos, las Reglas de Bangkok de la asamblea de la Organización de las Naciones Unidas para el tratamiento de las reclusas y medidas no privativas de libertad para las mujeres delincuentes, requieren específicamente que las autoridades usen, en lo posible, opciones tales como visitas al hogar, prisiones abiertas, albergues de transición y programas y servicios de base comunitaria, a fin de facilitar su paso del encarcelamiento a la libertad, reducir la estigmatización y restablecer lo antes posible su contacto con sus familiares (regla 45).</a:t>
            </a:r>
          </a:p>
          <a:p>
            <a:endParaRPr lang="es-CL" dirty="0"/>
          </a:p>
        </p:txBody>
      </p:sp>
      <p:sp>
        <p:nvSpPr>
          <p:cNvPr id="4" name="Marcador de número de diapositiva 3"/>
          <p:cNvSpPr>
            <a:spLocks noGrp="1"/>
          </p:cNvSpPr>
          <p:nvPr>
            <p:ph type="sldNum" sz="quarter" idx="10"/>
          </p:nvPr>
        </p:nvSpPr>
        <p:spPr/>
        <p:txBody>
          <a:bodyPr/>
          <a:lstStyle/>
          <a:p>
            <a:fld id="{796E28E3-18BD-485B-BB95-BC199B19DF1F}" type="slidenum">
              <a:rPr lang="es-CL" smtClean="0"/>
              <a:pPr/>
              <a:t>3</a:t>
            </a:fld>
            <a:endParaRPr lang="es-CL"/>
          </a:p>
        </p:txBody>
      </p:sp>
    </p:spTree>
    <p:extLst>
      <p:ext uri="{BB962C8B-B14F-4D97-AF65-F5344CB8AC3E}">
        <p14:creationId xmlns:p14="http://schemas.microsoft.com/office/powerpoint/2010/main" val="201148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796E28E3-18BD-485B-BB95-BC199B19DF1F}" type="slidenum">
              <a:rPr lang="es-CL" smtClean="0"/>
              <a:pPr/>
              <a:t>4</a:t>
            </a:fld>
            <a:endParaRPr lang="es-CL"/>
          </a:p>
        </p:txBody>
      </p:sp>
    </p:spTree>
    <p:extLst>
      <p:ext uri="{BB962C8B-B14F-4D97-AF65-F5344CB8AC3E}">
        <p14:creationId xmlns:p14="http://schemas.microsoft.com/office/powerpoint/2010/main" val="47375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796E28E3-18BD-485B-BB95-BC199B19DF1F}" type="slidenum">
              <a:rPr lang="es-CL" smtClean="0"/>
              <a:pPr/>
              <a:t>5</a:t>
            </a:fld>
            <a:endParaRPr lang="es-CL"/>
          </a:p>
        </p:txBody>
      </p:sp>
    </p:spTree>
    <p:extLst>
      <p:ext uri="{BB962C8B-B14F-4D97-AF65-F5344CB8AC3E}">
        <p14:creationId xmlns:p14="http://schemas.microsoft.com/office/powerpoint/2010/main" val="478912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a de título">
    <p:bg>
      <p:bgPr>
        <a:solidFill>
          <a:srgbClr val="0B3487"/>
        </a:solidFill>
        <a:effectLst/>
      </p:bgPr>
    </p:bg>
    <p:spTree>
      <p:nvGrpSpPr>
        <p:cNvPr id="1" name=""/>
        <p:cNvGrpSpPr/>
        <p:nvPr/>
      </p:nvGrpSpPr>
      <p:grpSpPr>
        <a:xfrm>
          <a:off x="0" y="0"/>
          <a:ext cx="0" cy="0"/>
          <a:chOff x="0" y="0"/>
          <a:chExt cx="0" cy="0"/>
        </a:xfrm>
      </p:grpSpPr>
      <p:pic>
        <p:nvPicPr>
          <p:cNvPr id="3" name="Imagen 2" descr="09_VAE_LOGO_SANTIA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47377"/>
            <a:ext cx="9144000" cy="1828800"/>
          </a:xfrm>
          <a:prstGeom prst="rect">
            <a:avLst/>
          </a:prstGeom>
        </p:spPr>
      </p:pic>
    </p:spTree>
    <p:extLst>
      <p:ext uri="{BB962C8B-B14F-4D97-AF65-F5344CB8AC3E}">
        <p14:creationId xmlns:p14="http://schemas.microsoft.com/office/powerpoint/2010/main" val="381726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apositiva de título">
    <p:bg>
      <p:bgPr>
        <a:solidFill>
          <a:srgbClr val="0B348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42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a de título">
    <p:bg>
      <p:bgPr>
        <a:solidFill>
          <a:srgbClr val="0B348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1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3" name="Imagen 2" descr="01_VAE_IMAGEN.png"/>
          <p:cNvPicPr>
            <a:picLocks noChangeAspect="1"/>
          </p:cNvPicPr>
          <p:nvPr userDrawn="1"/>
        </p:nvPicPr>
        <p:blipFill rotWithShape="1">
          <a:blip r:embed="rId2" cstate="print">
            <a:extLst>
              <a:ext uri="{28A0092B-C50C-407E-A947-70E740481C1C}">
                <a14:useLocalDpi xmlns:a14="http://schemas.microsoft.com/office/drawing/2010/main" val="0"/>
              </a:ext>
            </a:extLst>
          </a:blip>
          <a:srcRect r="25000"/>
          <a:stretch/>
        </p:blipFill>
        <p:spPr>
          <a:xfrm>
            <a:off x="0" y="0"/>
            <a:ext cx="9144000" cy="6858000"/>
          </a:xfrm>
          <a:prstGeom prst="rect">
            <a:avLst/>
          </a:prstGeom>
        </p:spPr>
      </p:pic>
    </p:spTree>
    <p:extLst>
      <p:ext uri="{BB962C8B-B14F-4D97-AF65-F5344CB8AC3E}">
        <p14:creationId xmlns:p14="http://schemas.microsoft.com/office/powerpoint/2010/main" val="1667401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990115"/>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 id="214748364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pic>
        <p:nvPicPr>
          <p:cNvPr id="4" name="Imagen 3" descr="02_VAE_IMAGEN.png"/>
          <p:cNvPicPr>
            <a:picLocks noChangeAspect="1"/>
          </p:cNvPicPr>
          <p:nvPr/>
        </p:nvPicPr>
        <p:blipFill rotWithShape="1">
          <a:blip r:embed="rId2" cstate="print">
            <a:extLst>
              <a:ext uri="{28A0092B-C50C-407E-A947-70E740481C1C}">
                <a14:useLocalDpi xmlns:a14="http://schemas.microsoft.com/office/drawing/2010/main" val="0"/>
              </a:ext>
            </a:extLst>
          </a:blip>
          <a:srcRect l="21584" r="20704"/>
          <a:stretch/>
        </p:blipFill>
        <p:spPr>
          <a:xfrm>
            <a:off x="4887663" y="1912146"/>
            <a:ext cx="2912183" cy="2838379"/>
          </a:xfrm>
          <a:prstGeom prst="rect">
            <a:avLst/>
          </a:prstGeom>
        </p:spPr>
      </p:pic>
      <p:sp>
        <p:nvSpPr>
          <p:cNvPr id="6" name="Rectángulo 5"/>
          <p:cNvSpPr/>
          <p:nvPr/>
        </p:nvSpPr>
        <p:spPr>
          <a:xfrm>
            <a:off x="1404034" y="2885268"/>
            <a:ext cx="3176673" cy="1384995"/>
          </a:xfrm>
          <a:prstGeom prst="rect">
            <a:avLst/>
          </a:prstGeom>
        </p:spPr>
        <p:txBody>
          <a:bodyPr wrap="square">
            <a:spAutoFit/>
          </a:bodyPr>
          <a:lstStyle/>
          <a:p>
            <a:pPr lvl="0"/>
            <a:r>
              <a:rPr lang="es-ES_tradnl" sz="2800" dirty="0" smtClean="0">
                <a:solidFill>
                  <a:schemeClr val="bg1"/>
                </a:solidFill>
                <a:latin typeface="Arial" panose="020B0604020202020204" pitchFamily="34" charset="0"/>
                <a:ea typeface="Malgun Gothic" panose="020B0503020000020004" pitchFamily="34" charset="-127"/>
                <a:cs typeface="Arial" panose="020B0604020202020204" pitchFamily="34" charset="0"/>
              </a:rPr>
              <a:t>PROGRAMA DE </a:t>
            </a:r>
            <a:r>
              <a:rPr lang="es-ES_tradnl" sz="2800" b="1" dirty="0" smtClean="0">
                <a:solidFill>
                  <a:schemeClr val="bg1"/>
                </a:solidFill>
                <a:latin typeface="Arial" panose="020B0604020202020204" pitchFamily="34" charset="0"/>
                <a:ea typeface="Malgun Gothic" panose="020B0503020000020004" pitchFamily="34" charset="-127"/>
                <a:cs typeface="Arial" panose="020B0604020202020204" pitchFamily="34" charset="0"/>
              </a:rPr>
              <a:t>REINSERCIÓN SOCIAL</a:t>
            </a:r>
          </a:p>
        </p:txBody>
      </p:sp>
      <p:cxnSp>
        <p:nvCxnSpPr>
          <p:cNvPr id="3" name="Conector recto 2"/>
          <p:cNvCxnSpPr/>
          <p:nvPr/>
        </p:nvCxnSpPr>
        <p:spPr>
          <a:xfrm>
            <a:off x="4428308" y="2725783"/>
            <a:ext cx="0" cy="162197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Rectángulo 4"/>
          <p:cNvSpPr/>
          <p:nvPr/>
        </p:nvSpPr>
        <p:spPr>
          <a:xfrm>
            <a:off x="1404034" y="4488200"/>
            <a:ext cx="4935807" cy="400110"/>
          </a:xfrm>
          <a:prstGeom prst="rect">
            <a:avLst/>
          </a:prstGeom>
        </p:spPr>
        <p:txBody>
          <a:bodyPr wrap="square">
            <a:spAutoFit/>
          </a:bodyPr>
          <a:lstStyle/>
          <a:p>
            <a:pPr lvl="0"/>
            <a:r>
              <a:rPr lang="es-ES_tradnl" sz="2000" b="1" dirty="0" smtClean="0">
                <a:solidFill>
                  <a:schemeClr val="bg1"/>
                </a:solidFill>
                <a:latin typeface="Arial" panose="020B0604020202020204" pitchFamily="34" charset="0"/>
                <a:ea typeface="Malgun Gothic" panose="020B0503020000020004" pitchFamily="34" charset="-127"/>
                <a:cs typeface="Arial" panose="020B0604020202020204" pitchFamily="34" charset="0"/>
              </a:rPr>
              <a:t>Ámbito Familiar / Vincular</a:t>
            </a:r>
          </a:p>
        </p:txBody>
      </p:sp>
    </p:spTree>
    <p:extLst>
      <p:ext uri="{BB962C8B-B14F-4D97-AF65-F5344CB8AC3E}">
        <p14:creationId xmlns:p14="http://schemas.microsoft.com/office/powerpoint/2010/main" val="494350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t="8413" b="9967"/>
          <a:stretch/>
        </p:blipFill>
        <p:spPr>
          <a:xfrm>
            <a:off x="7260033" y="328199"/>
            <a:ext cx="1454438" cy="1187094"/>
          </a:xfrm>
          <a:prstGeom prst="rect">
            <a:avLst/>
          </a:prstGeom>
        </p:spPr>
      </p:pic>
      <p:sp>
        <p:nvSpPr>
          <p:cNvPr id="3" name="CuadroTexto 2"/>
          <p:cNvSpPr txBox="1"/>
          <p:nvPr/>
        </p:nvSpPr>
        <p:spPr>
          <a:xfrm>
            <a:off x="2325189" y="836023"/>
            <a:ext cx="3422468" cy="523220"/>
          </a:xfrm>
          <a:prstGeom prst="rect">
            <a:avLst/>
          </a:prstGeom>
          <a:noFill/>
        </p:spPr>
        <p:txBody>
          <a:bodyPr wrap="square" rtlCol="0">
            <a:spAutoFit/>
          </a:bodyPr>
          <a:lstStyle/>
          <a:p>
            <a:r>
              <a:rPr lang="es-CL" sz="2800" b="1" dirty="0" smtClean="0">
                <a:solidFill>
                  <a:srgbClr val="004899"/>
                </a:solidFill>
              </a:rPr>
              <a:t>Definiciones</a:t>
            </a:r>
            <a:endParaRPr lang="es-CL" sz="2800" b="1" dirty="0">
              <a:solidFill>
                <a:srgbClr val="004899"/>
              </a:solidFill>
            </a:endParaRPr>
          </a:p>
        </p:txBody>
      </p:sp>
      <p:sp>
        <p:nvSpPr>
          <p:cNvPr id="4" name="CuadroTexto 3"/>
          <p:cNvSpPr txBox="1"/>
          <p:nvPr/>
        </p:nvSpPr>
        <p:spPr>
          <a:xfrm>
            <a:off x="2092234" y="1763486"/>
            <a:ext cx="6165669" cy="3416320"/>
          </a:xfrm>
          <a:prstGeom prst="rect">
            <a:avLst/>
          </a:prstGeom>
          <a:noFill/>
        </p:spPr>
        <p:txBody>
          <a:bodyPr wrap="square" rtlCol="0">
            <a:spAutoFit/>
          </a:bodyPr>
          <a:lstStyle/>
          <a:p>
            <a:pPr marL="285750" indent="-285750" algn="just">
              <a:buFont typeface="Arial" panose="020B0604020202020204" pitchFamily="34" charset="0"/>
              <a:buChar char="•"/>
            </a:pPr>
            <a:r>
              <a:rPr lang="es-MX" dirty="0" smtClean="0"/>
              <a:t>Según el MGCR del programa Volver a Empezar, cada </a:t>
            </a:r>
            <a:r>
              <a:rPr lang="es-MX" dirty="0"/>
              <a:t>caso involucra también al grupo familiar o de referencia</a:t>
            </a:r>
            <a:r>
              <a:rPr lang="es-MX" dirty="0" smtClean="0"/>
              <a:t>. En el ámbito Familiar / Vincular: </a:t>
            </a:r>
            <a:r>
              <a:rPr lang="es-MX" dirty="0" err="1" smtClean="0"/>
              <a:t>revinculación</a:t>
            </a:r>
            <a:r>
              <a:rPr lang="es-MX" dirty="0" smtClean="0"/>
              <a:t> </a:t>
            </a:r>
            <a:r>
              <a:rPr lang="es-MX" dirty="0"/>
              <a:t>entre la persona-usuaria y su grupo de </a:t>
            </a:r>
            <a:r>
              <a:rPr lang="es-MX" dirty="0" smtClean="0"/>
              <a:t>referencia, abordaje de potenciales conflictos relacionados con el riesgo de reincidencia.</a:t>
            </a:r>
          </a:p>
          <a:p>
            <a:pPr marL="285750" indent="-285750" algn="just">
              <a:buFont typeface="Arial" panose="020B0604020202020204" pitchFamily="34" charset="0"/>
              <a:buChar char="•"/>
            </a:pPr>
            <a:endParaRPr lang="es-MX" dirty="0" smtClean="0"/>
          </a:p>
          <a:p>
            <a:pPr marL="285750" indent="-285750" algn="just">
              <a:buFont typeface="Arial" panose="020B0604020202020204" pitchFamily="34" charset="0"/>
              <a:buChar char="•"/>
            </a:pPr>
            <a:r>
              <a:rPr lang="es-MX" dirty="0" smtClean="0"/>
              <a:t>Desarrollo de estrategias </a:t>
            </a:r>
            <a:r>
              <a:rPr lang="es-MX" dirty="0"/>
              <a:t>de colaboración y respeto a través de </a:t>
            </a:r>
            <a:r>
              <a:rPr lang="es-MX" dirty="0" smtClean="0"/>
              <a:t>incorporación </a:t>
            </a:r>
            <a:r>
              <a:rPr lang="es-MX" dirty="0"/>
              <a:t>a redes de apoyo </a:t>
            </a:r>
            <a:r>
              <a:rPr lang="es-MX" dirty="0" smtClean="0"/>
              <a:t>institucionales (por ejemplo: </a:t>
            </a:r>
            <a:r>
              <a:rPr lang="es-MX" dirty="0"/>
              <a:t>CESFAM, </a:t>
            </a:r>
            <a:r>
              <a:rPr lang="es-MX" dirty="0" smtClean="0"/>
              <a:t>COSAM, OPD, JUNJI, etc.). Disminución de la tensión familiar y aumento de su capacidad de apoyo.</a:t>
            </a:r>
          </a:p>
          <a:p>
            <a:pPr marL="285750" indent="-285750" algn="just">
              <a:buFont typeface="Arial" panose="020B0604020202020204" pitchFamily="34" charset="0"/>
              <a:buChar char="•"/>
            </a:pPr>
            <a:endParaRPr lang="es-MX" dirty="0" smtClean="0"/>
          </a:p>
          <a:p>
            <a:endParaRPr lang="es-MX" dirty="0"/>
          </a:p>
        </p:txBody>
      </p:sp>
    </p:spTree>
    <p:extLst>
      <p:ext uri="{BB962C8B-B14F-4D97-AF65-F5344CB8AC3E}">
        <p14:creationId xmlns:p14="http://schemas.microsoft.com/office/powerpoint/2010/main" val="30912371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print">
            <a:extLst>
              <a:ext uri="{28A0092B-C50C-407E-A947-70E740481C1C}">
                <a14:useLocalDpi xmlns:a14="http://schemas.microsoft.com/office/drawing/2010/main" val="0"/>
              </a:ext>
            </a:extLst>
          </a:blip>
          <a:srcRect t="8413" b="9967"/>
          <a:stretch/>
        </p:blipFill>
        <p:spPr>
          <a:xfrm>
            <a:off x="7260033" y="328199"/>
            <a:ext cx="1454438" cy="1187094"/>
          </a:xfrm>
          <a:prstGeom prst="rect">
            <a:avLst/>
          </a:prstGeom>
        </p:spPr>
      </p:pic>
      <p:sp>
        <p:nvSpPr>
          <p:cNvPr id="3" name="CuadroTexto 2"/>
          <p:cNvSpPr txBox="1"/>
          <p:nvPr/>
        </p:nvSpPr>
        <p:spPr>
          <a:xfrm>
            <a:off x="2325189" y="836023"/>
            <a:ext cx="3422468" cy="523220"/>
          </a:xfrm>
          <a:prstGeom prst="rect">
            <a:avLst/>
          </a:prstGeom>
          <a:noFill/>
        </p:spPr>
        <p:txBody>
          <a:bodyPr wrap="square" rtlCol="0">
            <a:spAutoFit/>
          </a:bodyPr>
          <a:lstStyle/>
          <a:p>
            <a:r>
              <a:rPr lang="es-CL" sz="2800" b="1" dirty="0" smtClean="0">
                <a:solidFill>
                  <a:srgbClr val="004899"/>
                </a:solidFill>
              </a:rPr>
              <a:t>Experiencias</a:t>
            </a:r>
            <a:endParaRPr lang="es-CL" sz="2800" b="1" dirty="0">
              <a:solidFill>
                <a:srgbClr val="004899"/>
              </a:solidFill>
            </a:endParaRPr>
          </a:p>
        </p:txBody>
      </p:sp>
      <p:sp>
        <p:nvSpPr>
          <p:cNvPr id="4" name="CuadroTexto 3"/>
          <p:cNvSpPr txBox="1"/>
          <p:nvPr/>
        </p:nvSpPr>
        <p:spPr>
          <a:xfrm>
            <a:off x="2092234" y="1763486"/>
            <a:ext cx="6165669" cy="4524315"/>
          </a:xfrm>
          <a:prstGeom prst="rect">
            <a:avLst/>
          </a:prstGeom>
          <a:noFill/>
        </p:spPr>
        <p:txBody>
          <a:bodyPr wrap="square" rtlCol="0">
            <a:spAutoFit/>
          </a:bodyPr>
          <a:lstStyle/>
          <a:p>
            <a:pPr marL="285750" indent="-285750" algn="just">
              <a:buFont typeface="Arial" panose="020B0604020202020204" pitchFamily="34" charset="0"/>
              <a:buChar char="•"/>
            </a:pPr>
            <a:r>
              <a:rPr lang="es-MX" dirty="0" smtClean="0"/>
              <a:t>A nivel general, espacios </a:t>
            </a:r>
            <a:r>
              <a:rPr lang="es-MX" dirty="0"/>
              <a:t>de reinserción asociados a programas de salud y educación, </a:t>
            </a:r>
            <a:r>
              <a:rPr lang="es-MX" dirty="0" smtClean="0"/>
              <a:t>en </a:t>
            </a:r>
            <a:r>
              <a:rPr lang="es-MX" dirty="0"/>
              <a:t>general saturados por la demanda y </a:t>
            </a:r>
            <a:r>
              <a:rPr lang="es-MX" dirty="0" smtClean="0"/>
              <a:t>sin estrategias </a:t>
            </a:r>
            <a:r>
              <a:rPr lang="es-MX" dirty="0"/>
              <a:t>ajustadas a las características de personas que han cometido delitos y sus </a:t>
            </a:r>
            <a:r>
              <a:rPr lang="es-MX" dirty="0" smtClean="0"/>
              <a:t>necesidades, bajo involucramiento de grupos de referencia. </a:t>
            </a:r>
          </a:p>
          <a:p>
            <a:pPr marL="285750" indent="-285750" algn="just">
              <a:buFont typeface="Arial" panose="020B0604020202020204" pitchFamily="34" charset="0"/>
              <a:buChar char="•"/>
            </a:pPr>
            <a:endParaRPr lang="es-MX" dirty="0" smtClean="0"/>
          </a:p>
          <a:p>
            <a:pPr marL="285750" indent="-285750" algn="just">
              <a:buFont typeface="Arial" panose="020B0604020202020204" pitchFamily="34" charset="0"/>
              <a:buChar char="•"/>
            </a:pPr>
            <a:r>
              <a:rPr lang="es-MX" dirty="0" smtClean="0"/>
              <a:t>A nivel comunal, robusta oferta programática principalmente a cargo del municipio</a:t>
            </a:r>
            <a:r>
              <a:rPr lang="es-CL" dirty="0" smtClean="0"/>
              <a:t>; destacan Centro </a:t>
            </a:r>
            <a:r>
              <a:rPr lang="es-CL" dirty="0"/>
              <a:t>de Atención a la Familia y Centro de Prevención Social. </a:t>
            </a:r>
            <a:endParaRPr lang="es-CL" dirty="0" smtClean="0"/>
          </a:p>
          <a:p>
            <a:pPr marL="285750" indent="-285750" algn="just">
              <a:buFont typeface="Arial" panose="020B0604020202020204" pitchFamily="34" charset="0"/>
              <a:buChar char="•"/>
            </a:pPr>
            <a:endParaRPr lang="es-CL" dirty="0"/>
          </a:p>
          <a:p>
            <a:pPr marL="285750" indent="-285750" algn="just">
              <a:buFont typeface="Arial" panose="020B0604020202020204" pitchFamily="34" charset="0"/>
              <a:buChar char="•"/>
            </a:pPr>
            <a:r>
              <a:rPr lang="es-CL" dirty="0" smtClean="0"/>
              <a:t>Falta de dispositivos de apoyo para familiares de personas privadas de libertad (Abriendo Caminos se enfoca en NNA). Referentes principales son en su mayoría mujeres (abuelas, madres, parejas). Intervención requerida para preparar egresos penitenciarios y reincorporación a sistemas familiares.</a:t>
            </a:r>
            <a:endParaRPr lang="es-MX" dirty="0"/>
          </a:p>
        </p:txBody>
      </p:sp>
    </p:spTree>
    <p:extLst>
      <p:ext uri="{BB962C8B-B14F-4D97-AF65-F5344CB8AC3E}">
        <p14:creationId xmlns:p14="http://schemas.microsoft.com/office/powerpoint/2010/main" val="33036496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print">
            <a:extLst>
              <a:ext uri="{28A0092B-C50C-407E-A947-70E740481C1C}">
                <a14:useLocalDpi xmlns:a14="http://schemas.microsoft.com/office/drawing/2010/main" val="0"/>
              </a:ext>
            </a:extLst>
          </a:blip>
          <a:srcRect t="8413" b="9967"/>
          <a:stretch/>
        </p:blipFill>
        <p:spPr>
          <a:xfrm>
            <a:off x="7260033" y="328199"/>
            <a:ext cx="1454438" cy="1187094"/>
          </a:xfrm>
          <a:prstGeom prst="rect">
            <a:avLst/>
          </a:prstGeom>
        </p:spPr>
      </p:pic>
      <p:sp>
        <p:nvSpPr>
          <p:cNvPr id="3" name="CuadroTexto 2"/>
          <p:cNvSpPr txBox="1"/>
          <p:nvPr/>
        </p:nvSpPr>
        <p:spPr>
          <a:xfrm>
            <a:off x="2325189" y="836023"/>
            <a:ext cx="3422468" cy="523220"/>
          </a:xfrm>
          <a:prstGeom prst="rect">
            <a:avLst/>
          </a:prstGeom>
          <a:noFill/>
        </p:spPr>
        <p:txBody>
          <a:bodyPr wrap="square" rtlCol="0">
            <a:spAutoFit/>
          </a:bodyPr>
          <a:lstStyle/>
          <a:p>
            <a:r>
              <a:rPr lang="es-CL" sz="2800" b="1" dirty="0" smtClean="0">
                <a:solidFill>
                  <a:srgbClr val="004899"/>
                </a:solidFill>
              </a:rPr>
              <a:t>Experiencias</a:t>
            </a:r>
            <a:endParaRPr lang="es-CL" sz="2800" b="1" dirty="0">
              <a:solidFill>
                <a:srgbClr val="004899"/>
              </a:solidFill>
            </a:endParaRPr>
          </a:p>
        </p:txBody>
      </p:sp>
      <p:sp>
        <p:nvSpPr>
          <p:cNvPr id="4" name="CuadroTexto 3"/>
          <p:cNvSpPr txBox="1"/>
          <p:nvPr/>
        </p:nvSpPr>
        <p:spPr>
          <a:xfrm>
            <a:off x="2092234" y="1763486"/>
            <a:ext cx="6165669" cy="4247317"/>
          </a:xfrm>
          <a:prstGeom prst="rect">
            <a:avLst/>
          </a:prstGeom>
          <a:noFill/>
        </p:spPr>
        <p:txBody>
          <a:bodyPr wrap="square" rtlCol="0">
            <a:spAutoFit/>
          </a:bodyPr>
          <a:lstStyle/>
          <a:p>
            <a:pPr marL="285750" indent="-285750" algn="just">
              <a:buFont typeface="Arial" panose="020B0604020202020204" pitchFamily="34" charset="0"/>
              <a:buChar char="•"/>
            </a:pPr>
            <a:r>
              <a:rPr lang="es-MX" dirty="0" smtClean="0"/>
              <a:t>Comprensión sistémica con enfoque de género: desde </a:t>
            </a:r>
            <a:r>
              <a:rPr lang="es-MX" dirty="0"/>
              <a:t>el conocimiento de las dinámicas familiares facilitar el acceso y la continuidad de la intervención, teniendo en cuenta: </a:t>
            </a:r>
            <a:endParaRPr lang="es-MX" dirty="0" smtClean="0"/>
          </a:p>
          <a:p>
            <a:pPr marL="800100" lvl="1" indent="-342900" algn="just">
              <a:buAutoNum type="alphaLcParenR"/>
            </a:pPr>
            <a:r>
              <a:rPr lang="es-MX" dirty="0" smtClean="0"/>
              <a:t>Los </a:t>
            </a:r>
            <a:r>
              <a:rPr lang="es-MX" dirty="0"/>
              <a:t>roles de cuidados a los y las hijos e hijas, los roles laborales, entre otros. </a:t>
            </a:r>
            <a:endParaRPr lang="es-MX" dirty="0" smtClean="0"/>
          </a:p>
          <a:p>
            <a:pPr marL="800100" lvl="1" indent="-342900" algn="just">
              <a:buAutoNum type="alphaLcParenR"/>
            </a:pPr>
            <a:r>
              <a:rPr lang="es-MX" dirty="0" smtClean="0"/>
              <a:t>En </a:t>
            </a:r>
            <a:r>
              <a:rPr lang="es-MX" dirty="0"/>
              <a:t>caso de que </a:t>
            </a:r>
            <a:r>
              <a:rPr lang="es-MX" dirty="0" smtClean="0"/>
              <a:t>el </a:t>
            </a:r>
            <a:r>
              <a:rPr lang="es-MX" dirty="0"/>
              <a:t>o la beneficiaria esté a cargo del cuidado de los hijos, promover espacios de reunión que no alteren la cotidianeidad de dicha </a:t>
            </a:r>
            <a:r>
              <a:rPr lang="es-MX" dirty="0" smtClean="0"/>
              <a:t>tarea.</a:t>
            </a:r>
          </a:p>
          <a:p>
            <a:pPr marL="800100" lvl="1" indent="-342900" algn="just">
              <a:buAutoNum type="alphaLcParenR"/>
            </a:pPr>
            <a:r>
              <a:rPr lang="es-MX" dirty="0" smtClean="0"/>
              <a:t>Comprender presiones </a:t>
            </a:r>
            <a:r>
              <a:rPr lang="es-MX" dirty="0"/>
              <a:t>asociadas a los roles de hombres y mujeres, tal como la figura del hombre sostenedor de familia, la cual muchas veces se ve reestructurada en el proceso de reincorporación al medio libre.</a:t>
            </a:r>
            <a:endParaRPr lang="es-CL" dirty="0"/>
          </a:p>
          <a:p>
            <a:pPr marL="285750" indent="-285750" algn="just">
              <a:buFont typeface="Arial" panose="020B0604020202020204" pitchFamily="34" charset="0"/>
              <a:buChar char="•"/>
            </a:pPr>
            <a:endParaRPr lang="es-MX" dirty="0" smtClean="0"/>
          </a:p>
          <a:p>
            <a:endParaRPr lang="es-MX" dirty="0"/>
          </a:p>
        </p:txBody>
      </p:sp>
    </p:spTree>
    <p:extLst>
      <p:ext uri="{BB962C8B-B14F-4D97-AF65-F5344CB8AC3E}">
        <p14:creationId xmlns:p14="http://schemas.microsoft.com/office/powerpoint/2010/main" val="10295372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cstate="print">
            <a:extLst>
              <a:ext uri="{28A0092B-C50C-407E-A947-70E740481C1C}">
                <a14:useLocalDpi xmlns:a14="http://schemas.microsoft.com/office/drawing/2010/main" val="0"/>
              </a:ext>
            </a:extLst>
          </a:blip>
          <a:srcRect t="8413" b="9967"/>
          <a:stretch/>
        </p:blipFill>
        <p:spPr>
          <a:xfrm>
            <a:off x="7260033" y="328199"/>
            <a:ext cx="1454438" cy="1187094"/>
          </a:xfrm>
          <a:prstGeom prst="rect">
            <a:avLst/>
          </a:prstGeom>
        </p:spPr>
      </p:pic>
      <p:sp>
        <p:nvSpPr>
          <p:cNvPr id="3" name="CuadroTexto 2"/>
          <p:cNvSpPr txBox="1"/>
          <p:nvPr/>
        </p:nvSpPr>
        <p:spPr>
          <a:xfrm>
            <a:off x="2325189" y="836023"/>
            <a:ext cx="3422468" cy="523220"/>
          </a:xfrm>
          <a:prstGeom prst="rect">
            <a:avLst/>
          </a:prstGeom>
          <a:noFill/>
        </p:spPr>
        <p:txBody>
          <a:bodyPr wrap="square" rtlCol="0">
            <a:spAutoFit/>
          </a:bodyPr>
          <a:lstStyle/>
          <a:p>
            <a:r>
              <a:rPr lang="es-CL" sz="2800" b="1" dirty="0" smtClean="0">
                <a:solidFill>
                  <a:srgbClr val="004899"/>
                </a:solidFill>
              </a:rPr>
              <a:t>Experiencias</a:t>
            </a:r>
            <a:endParaRPr lang="es-CL" sz="2800" b="1" dirty="0">
              <a:solidFill>
                <a:srgbClr val="004899"/>
              </a:solidFill>
            </a:endParaRPr>
          </a:p>
        </p:txBody>
      </p:sp>
      <p:sp>
        <p:nvSpPr>
          <p:cNvPr id="4" name="CuadroTexto 3"/>
          <p:cNvSpPr txBox="1"/>
          <p:nvPr/>
        </p:nvSpPr>
        <p:spPr>
          <a:xfrm>
            <a:off x="2092234" y="1763486"/>
            <a:ext cx="6165669" cy="3416320"/>
          </a:xfrm>
          <a:prstGeom prst="rect">
            <a:avLst/>
          </a:prstGeom>
          <a:noFill/>
        </p:spPr>
        <p:txBody>
          <a:bodyPr wrap="square" rtlCol="0">
            <a:spAutoFit/>
          </a:bodyPr>
          <a:lstStyle/>
          <a:p>
            <a:pPr marL="285750" indent="-285750" algn="just">
              <a:buFont typeface="Arial" panose="020B0604020202020204" pitchFamily="34" charset="0"/>
              <a:buChar char="•"/>
            </a:pPr>
            <a:r>
              <a:rPr lang="es-CL" dirty="0" smtClean="0"/>
              <a:t>Grupo de referencia como obstaculizador: Necesidades del grupo pueden saturar espacios de trabajo si no son priorizadas en función del riesgo de reincidencia y su aporte al proceso de reinserción.</a:t>
            </a:r>
          </a:p>
          <a:p>
            <a:pPr marL="285750" indent="-285750" algn="just">
              <a:buFont typeface="Arial" panose="020B0604020202020204" pitchFamily="34" charset="0"/>
              <a:buChar char="•"/>
            </a:pPr>
            <a:endParaRPr lang="es-CL" dirty="0"/>
          </a:p>
          <a:p>
            <a:pPr marL="285750" indent="-285750" algn="just">
              <a:buFont typeface="Arial" panose="020B0604020202020204" pitchFamily="34" charset="0"/>
              <a:buChar char="•"/>
            </a:pPr>
            <a:r>
              <a:rPr lang="es-CL" dirty="0" smtClean="0"/>
              <a:t>Como motivación al proceso: Si se logra responder adecuadamente a estas necesidades y establecer un vínculo de trabajo positivo, fortalece el apoyo social con el que contará el beneficiario. Por ejemplo: Hijos como motivación de proyecto vital </a:t>
            </a:r>
            <a:r>
              <a:rPr lang="es-CL" dirty="0" err="1" smtClean="0"/>
              <a:t>prosocial</a:t>
            </a:r>
            <a:r>
              <a:rPr lang="es-CL" dirty="0" smtClean="0"/>
              <a:t>.</a:t>
            </a:r>
            <a:endParaRPr lang="es-CL" dirty="0"/>
          </a:p>
          <a:p>
            <a:pPr marL="285750" indent="-285750" algn="just">
              <a:buFont typeface="Arial" panose="020B0604020202020204" pitchFamily="34" charset="0"/>
              <a:buChar char="•"/>
            </a:pPr>
            <a:endParaRPr lang="es-MX" dirty="0" smtClean="0"/>
          </a:p>
          <a:p>
            <a:endParaRPr lang="es-MX" dirty="0"/>
          </a:p>
        </p:txBody>
      </p:sp>
    </p:spTree>
    <p:extLst>
      <p:ext uri="{BB962C8B-B14F-4D97-AF65-F5344CB8AC3E}">
        <p14:creationId xmlns:p14="http://schemas.microsoft.com/office/powerpoint/2010/main" val="15872482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2" cstate="print">
            <a:extLst>
              <a:ext uri="{28A0092B-C50C-407E-A947-70E740481C1C}">
                <a14:useLocalDpi xmlns:a14="http://schemas.microsoft.com/office/drawing/2010/main" val="0"/>
              </a:ext>
            </a:extLst>
          </a:blip>
          <a:srcRect t="8413" b="9967"/>
          <a:stretch/>
        </p:blipFill>
        <p:spPr>
          <a:xfrm>
            <a:off x="7260033" y="328199"/>
            <a:ext cx="1454438" cy="1187094"/>
          </a:xfrm>
          <a:prstGeom prst="rect">
            <a:avLst/>
          </a:prstGeom>
        </p:spPr>
      </p:pic>
      <p:sp>
        <p:nvSpPr>
          <p:cNvPr id="3" name="CuadroTexto 2"/>
          <p:cNvSpPr txBox="1"/>
          <p:nvPr/>
        </p:nvSpPr>
        <p:spPr>
          <a:xfrm>
            <a:off x="2325189" y="836023"/>
            <a:ext cx="3422468" cy="523220"/>
          </a:xfrm>
          <a:prstGeom prst="rect">
            <a:avLst/>
          </a:prstGeom>
          <a:noFill/>
        </p:spPr>
        <p:txBody>
          <a:bodyPr wrap="square" rtlCol="0">
            <a:spAutoFit/>
          </a:bodyPr>
          <a:lstStyle/>
          <a:p>
            <a:r>
              <a:rPr lang="es-CL" sz="2800" b="1" dirty="0" smtClean="0">
                <a:solidFill>
                  <a:srgbClr val="004899"/>
                </a:solidFill>
              </a:rPr>
              <a:t>Aprendizajes</a:t>
            </a:r>
            <a:endParaRPr lang="es-CL" sz="2800" b="1" dirty="0">
              <a:solidFill>
                <a:srgbClr val="004899"/>
              </a:solidFill>
            </a:endParaRPr>
          </a:p>
        </p:txBody>
      </p:sp>
      <p:sp>
        <p:nvSpPr>
          <p:cNvPr id="4" name="CuadroTexto 3"/>
          <p:cNvSpPr txBox="1"/>
          <p:nvPr/>
        </p:nvSpPr>
        <p:spPr>
          <a:xfrm>
            <a:off x="2076994" y="1946366"/>
            <a:ext cx="6165669" cy="3693319"/>
          </a:xfrm>
          <a:prstGeom prst="rect">
            <a:avLst/>
          </a:prstGeom>
          <a:noFill/>
        </p:spPr>
        <p:txBody>
          <a:bodyPr wrap="square" rtlCol="0">
            <a:spAutoFit/>
          </a:bodyPr>
          <a:lstStyle/>
          <a:p>
            <a:pPr marL="285750" indent="-285750" algn="just">
              <a:buFont typeface="Arial" panose="020B0604020202020204" pitchFamily="34" charset="0"/>
              <a:buChar char="•"/>
            </a:pPr>
            <a:r>
              <a:rPr lang="es-MX" dirty="0" smtClean="0"/>
              <a:t>Necesidad de fortalecer coordinaciones con oferta especializada, dado que la gestión de casos no permite intervenir con la profundidad necesaria en infancia/adolescencia.</a:t>
            </a:r>
          </a:p>
          <a:p>
            <a:pPr algn="just"/>
            <a:endParaRPr lang="es-MX" dirty="0" smtClean="0"/>
          </a:p>
          <a:p>
            <a:pPr marL="285750" indent="-285750" algn="just">
              <a:buFont typeface="Arial" panose="020B0604020202020204" pitchFamily="34" charset="0"/>
              <a:buChar char="•"/>
            </a:pPr>
            <a:r>
              <a:rPr lang="es-MX" dirty="0" smtClean="0"/>
              <a:t>Relevar el trabajo con el grupo de referencia previo al egreso penitenciario, de manera similar a las necesidades del beneficiario a nivel </a:t>
            </a:r>
            <a:r>
              <a:rPr lang="es-MX" dirty="0" err="1" smtClean="0"/>
              <a:t>intrapenitenciario</a:t>
            </a:r>
            <a:r>
              <a:rPr lang="es-MX" dirty="0" smtClean="0"/>
              <a:t>.</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dirty="0" smtClean="0"/>
              <a:t>Asimismo, se deben considerar las consecuencias de la sanción penal sin privación de libertad en las dinámicas familiares (por ejemplo, en libertad vigilada con monitoreo telemático).</a:t>
            </a:r>
            <a:endParaRPr lang="es-CL" dirty="0"/>
          </a:p>
        </p:txBody>
      </p:sp>
    </p:spTree>
    <p:extLst>
      <p:ext uri="{BB962C8B-B14F-4D97-AF65-F5344CB8AC3E}">
        <p14:creationId xmlns:p14="http://schemas.microsoft.com/office/powerpoint/2010/main" val="28039814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887" y="2819400"/>
            <a:ext cx="7420129" cy="1147108"/>
          </a:xfrm>
          <a:prstGeom prst="rect">
            <a:avLst/>
          </a:prstGeom>
        </p:spPr>
      </p:pic>
    </p:spTree>
    <p:extLst>
      <p:ext uri="{BB962C8B-B14F-4D97-AF65-F5344CB8AC3E}">
        <p14:creationId xmlns:p14="http://schemas.microsoft.com/office/powerpoint/2010/main" val="38724576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3832</TotalTime>
  <Words>638</Words>
  <Application>Microsoft Macintosh PowerPoint</Application>
  <PresentationFormat>Presentación en pantalla (4:3)</PresentationFormat>
  <Paragraphs>32</Paragraphs>
  <Slides>7</Slides>
  <Notes>3</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VAE Peñalolén</dc:creator>
  <cp:lastModifiedBy>Andrea Cabezón</cp:lastModifiedBy>
  <cp:revision>254</cp:revision>
  <cp:lastPrinted>2017-09-04T19:36:56Z</cp:lastPrinted>
  <dcterms:created xsi:type="dcterms:W3CDTF">2017-07-05T15:58:10Z</dcterms:created>
  <dcterms:modified xsi:type="dcterms:W3CDTF">2019-04-09T20:37:02Z</dcterms:modified>
</cp:coreProperties>
</file>