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1" r:id="rId4"/>
    <p:sldId id="258" r:id="rId5"/>
    <p:sldId id="264" r:id="rId6"/>
    <p:sldId id="259" r:id="rId7"/>
    <p:sldId id="262" r:id="rId8"/>
    <p:sldId id="265" r:id="rId9"/>
    <p:sldId id="263" r:id="rId10"/>
    <p:sldId id="260" r:id="rId11"/>
    <p:sldId id="266" r:id="rId12"/>
  </p:sldIdLst>
  <p:sldSz cx="12192000" cy="6858000"/>
  <p:notesSz cx="6858000" cy="931386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97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Hoja_de_c_lculo_de_Microsoft_Excel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b="1" dirty="0" smtClean="0"/>
              <a:t>Área Jurídica</a:t>
            </a:r>
            <a:endParaRPr lang="es-CL" b="1" dirty="0"/>
          </a:p>
        </c:rich>
      </c:tx>
      <c:layout/>
      <c:overlay val="0"/>
      <c:spPr>
        <a:noFill/>
        <a:ln>
          <a:noFill/>
        </a:ln>
        <a:effectLst/>
      </c:spPr>
    </c:title>
    <c:autoTitleDeleted val="0"/>
    <c:plotArea>
      <c:layout>
        <c:manualLayout>
          <c:layoutTarget val="inner"/>
          <c:xMode val="edge"/>
          <c:yMode val="edge"/>
          <c:x val="0.0666072234922248"/>
          <c:y val="0.14222512046582"/>
          <c:w val="0.908751199446843"/>
          <c:h val="0.699948875900983"/>
        </c:manualLayout>
      </c:layout>
      <c:barChart>
        <c:barDir val="col"/>
        <c:grouping val="clustered"/>
        <c:varyColors val="0"/>
        <c:ser>
          <c:idx val="0"/>
          <c:order val="0"/>
          <c:tx>
            <c:strRef>
              <c:f>Hoja1!$B$1</c:f>
              <c:strCache>
                <c:ptCount val="1"/>
                <c:pt idx="0">
                  <c:v>Serie 1</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D3-49C8-81D2-2890E8DADC95}"/>
                </c:ext>
              </c:extLst>
            </c:dLbl>
            <c:dLbl>
              <c:idx val="1"/>
              <c:layout>
                <c:manualLayout>
                  <c:x val="-0.00448028673835126"/>
                  <c:y val="-0.0437222934351149"/>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sz="1400" b="1" dirty="0" smtClean="0">
                        <a:solidFill>
                          <a:schemeClr val="tx1"/>
                        </a:solidFill>
                      </a:rPr>
                      <a:t>20%</a:t>
                    </a:r>
                    <a:endParaRPr lang="en-US" sz="1400" b="1" dirty="0">
                      <a:solidFill>
                        <a:schemeClr val="tx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6.911971185053481E-2"/>
                      <c:h val="7.1449514521883528E-2"/>
                    </c:manualLayout>
                  </c15:layout>
                </c:ext>
                <c:ext xmlns:c16="http://schemas.microsoft.com/office/drawing/2014/chart" uri="{C3380CC4-5D6E-409C-BE32-E72D297353CC}">
                  <c16:uniqueId val="{00000004-D7D3-49C8-81D2-2890E8DADC95}"/>
                </c:ext>
              </c:extLst>
            </c:dLbl>
            <c:dLbl>
              <c:idx val="2"/>
              <c:layout>
                <c:manualLayout>
                  <c:x val="0.0"/>
                  <c:y val="-0.0182176222646313"/>
                </c:manualLayout>
              </c:layout>
              <c:tx>
                <c:rich>
                  <a:bodyPr/>
                  <a:lstStyle/>
                  <a:p>
                    <a:r>
                      <a:rPr lang="en-US" dirty="0" smtClean="0"/>
                      <a:t>22%</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7D3-49C8-81D2-2890E8DADC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Omisión de antecedentes</c:v>
                </c:pt>
                <c:pt idx="1">
                  <c:v>Causas antiguas</c:v>
                </c:pt>
                <c:pt idx="2">
                  <c:v>Otro jurídico</c:v>
                </c:pt>
              </c:strCache>
            </c:strRef>
          </c:cat>
          <c:val>
            <c:numRef>
              <c:f>Hoja1!$B$2:$B$4</c:f>
              <c:numCache>
                <c:formatCode>General</c:formatCode>
                <c:ptCount val="3"/>
                <c:pt idx="0">
                  <c:v>55.9</c:v>
                </c:pt>
                <c:pt idx="1">
                  <c:v>18.8</c:v>
                </c:pt>
                <c:pt idx="2">
                  <c:v>20.4</c:v>
                </c:pt>
              </c:numCache>
            </c:numRef>
          </c:val>
          <c:extLst xmlns:c16r2="http://schemas.microsoft.com/office/drawing/2015/06/chart">
            <c:ext xmlns:c16="http://schemas.microsoft.com/office/drawing/2014/chart" uri="{C3380CC4-5D6E-409C-BE32-E72D297353CC}">
              <c16:uniqueId val="{00000000-D7D3-49C8-81D2-2890E8DADC95}"/>
            </c:ext>
          </c:extLst>
        </c:ser>
        <c:dLbls>
          <c:showLegendKey val="0"/>
          <c:showVal val="0"/>
          <c:showCatName val="0"/>
          <c:showSerName val="0"/>
          <c:showPercent val="0"/>
          <c:showBubbleSize val="0"/>
        </c:dLbls>
        <c:gapWidth val="219"/>
        <c:overlap val="-27"/>
        <c:axId val="2063382296"/>
        <c:axId val="2063385368"/>
      </c:barChart>
      <c:catAx>
        <c:axId val="206338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063385368"/>
        <c:crosses val="autoZero"/>
        <c:auto val="1"/>
        <c:lblAlgn val="ctr"/>
        <c:lblOffset val="100"/>
        <c:noMultiLvlLbl val="0"/>
      </c:catAx>
      <c:valAx>
        <c:axId val="2063385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063382296"/>
        <c:crosses val="autoZero"/>
        <c:crossBetween val="between"/>
      </c:valAx>
      <c:spPr>
        <a:noFill/>
        <a:ln>
          <a:noFill/>
        </a:ln>
        <a:effectLst/>
      </c:spPr>
    </c:plotArea>
    <c:plotVisOnly val="1"/>
    <c:dispBlanksAs val="gap"/>
    <c:showDLblsOverMax val="0"/>
  </c:chart>
  <c:spPr>
    <a:noFill/>
    <a:ln w="38100">
      <a:solidFill>
        <a:schemeClr val="tx2"/>
      </a:solidFill>
    </a:ln>
    <a:effectLst/>
  </c:spPr>
  <c:txPr>
    <a:bodyPr/>
    <a:lstStyle/>
    <a:p>
      <a:pPr>
        <a:defRPr/>
      </a:pPr>
      <a:endParaRPr lang="es-E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0.28607</cdr:x>
      <cdr:y>0.14596</cdr:y>
    </cdr:from>
    <cdr:to>
      <cdr:x>0.38692</cdr:x>
      <cdr:y>0.27707</cdr:y>
    </cdr:to>
    <cdr:sp macro="" textlink="">
      <cdr:nvSpPr>
        <cdr:cNvPr id="2" name="CuadroTexto 1"/>
        <cdr:cNvSpPr txBox="1"/>
      </cdr:nvSpPr>
      <cdr:spPr>
        <a:xfrm xmlns:a="http://schemas.openxmlformats.org/drawingml/2006/main">
          <a:off x="1621786" y="508775"/>
          <a:ext cx="571768" cy="456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1" dirty="0" smtClean="0"/>
            <a:t>57%</a:t>
          </a:r>
          <a:endParaRPr lang="es-CL"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25E8434D-0406-4B2A-A281-B515D4B979CB}" type="datetimeFigureOut">
              <a:rPr lang="es-CL" smtClean="0"/>
              <a:t>09-04-19</a:t>
            </a:fld>
            <a:endParaRPr lang="es-CL"/>
          </a:p>
        </p:txBody>
      </p:sp>
      <p:sp>
        <p:nvSpPr>
          <p:cNvPr id="4" name="Marcador de pie de página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EA9526C7-3775-45FF-A3BA-27148DD29E4B}" type="slidenum">
              <a:rPr lang="es-CL" smtClean="0"/>
              <a:t>‹Nr.›</a:t>
            </a:fld>
            <a:endParaRPr lang="es-CL"/>
          </a:p>
        </p:txBody>
      </p:sp>
    </p:spTree>
    <p:extLst>
      <p:ext uri="{BB962C8B-B14F-4D97-AF65-F5344CB8AC3E}">
        <p14:creationId xmlns:p14="http://schemas.microsoft.com/office/powerpoint/2010/main" val="1326140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5F7D892-7D91-4116-A790-B5DD8DF16030}" type="datetimeFigureOut">
              <a:rPr lang="es-CL" smtClean="0"/>
              <a:t>09-04-19</a:t>
            </a:fld>
            <a:endParaRPr lang="es-CL"/>
          </a:p>
        </p:txBody>
      </p:sp>
      <p:sp>
        <p:nvSpPr>
          <p:cNvPr id="4" name="Marcador de imagen de diapositiva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E9D3CCE7-BCB9-4156-91CF-BC0E3C373294}" type="slidenum">
              <a:rPr lang="es-CL" smtClean="0"/>
              <a:t>‹Nr.›</a:t>
            </a:fld>
            <a:endParaRPr lang="es-CL"/>
          </a:p>
        </p:txBody>
      </p:sp>
    </p:spTree>
    <p:extLst>
      <p:ext uri="{BB962C8B-B14F-4D97-AF65-F5344CB8AC3E}">
        <p14:creationId xmlns:p14="http://schemas.microsoft.com/office/powerpoint/2010/main" val="117929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8764A418-E9CB-4FCB-B98E-6076DE7C0C59}" type="datetimeFigureOut">
              <a:rPr lang="es-CL" smtClean="0"/>
              <a:t>09-04-19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235343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8764A418-E9CB-4FCB-B98E-6076DE7C0C59}" type="datetimeFigureOut">
              <a:rPr lang="es-CL" smtClean="0"/>
              <a:t>09-04-19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192356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8764A418-E9CB-4FCB-B98E-6076DE7C0C59}" type="datetimeFigureOut">
              <a:rPr lang="es-CL" smtClean="0"/>
              <a:t>09-04-19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200189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chemeClr val="bg1"/>
        </a:solid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AE7BCF0-1AC2-4C2D-97F4-8DE70464B69B}" type="datetimeFigureOut">
              <a:rPr lang="es-CL" smtClean="0"/>
              <a:t>09-04-19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47B310B-7236-46C1-B4D9-1C2B193269CE}" type="slidenum">
              <a:rPr lang="es-CL" smtClean="0"/>
              <a:t>‹Nr.›</a:t>
            </a:fld>
            <a:endParaRPr lang="es-CL"/>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57192"/>
            <a:ext cx="12191999" cy="1700808"/>
          </a:xfrm>
          <a:prstGeom prst="rect">
            <a:avLst/>
          </a:prstGeom>
        </p:spPr>
      </p:pic>
      <p:pic>
        <p:nvPicPr>
          <p:cNvPr id="8" name="7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172" y="5523262"/>
            <a:ext cx="1702761" cy="1152816"/>
          </a:xfrm>
          <a:prstGeom prst="rect">
            <a:avLst/>
          </a:prstGeom>
        </p:spPr>
      </p:pic>
      <p:pic>
        <p:nvPicPr>
          <p:cNvPr id="9" name="8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1958" y="5523263"/>
            <a:ext cx="1702761" cy="1152815"/>
          </a:xfrm>
          <a:prstGeom prst="rect">
            <a:avLst/>
          </a:prstGeom>
        </p:spPr>
      </p:pic>
      <p:pic>
        <p:nvPicPr>
          <p:cNvPr id="10" name="9 Imagen"/>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56374" y="5523262"/>
            <a:ext cx="2420919" cy="1152816"/>
          </a:xfrm>
          <a:prstGeom prst="rect">
            <a:avLst/>
          </a:prstGeom>
        </p:spPr>
      </p:pic>
      <p:pic>
        <p:nvPicPr>
          <p:cNvPr id="14" name="13 Imagen"/>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67813" y="2346492"/>
            <a:ext cx="9456372" cy="124700"/>
          </a:xfrm>
          <a:prstGeom prst="rect">
            <a:avLst/>
          </a:prstGeom>
        </p:spPr>
      </p:pic>
      <p:sp>
        <p:nvSpPr>
          <p:cNvPr id="17" name="16 Marcador de texto"/>
          <p:cNvSpPr>
            <a:spLocks noGrp="1"/>
          </p:cNvSpPr>
          <p:nvPr>
            <p:ph type="body" sz="quarter" idx="13" hasCustomPrompt="1"/>
          </p:nvPr>
        </p:nvSpPr>
        <p:spPr>
          <a:xfrm>
            <a:off x="212343" y="908720"/>
            <a:ext cx="11664949" cy="1150938"/>
          </a:xfrm>
          <a:solidFill>
            <a:schemeClr val="bg1"/>
          </a:solidFill>
        </p:spPr>
        <p:txBody>
          <a:bodyPr>
            <a:normAutofit/>
          </a:bodyPr>
          <a:lstStyle>
            <a:lvl1pPr marL="0" indent="0" algn="ctr">
              <a:buNone/>
              <a:defRPr sz="4800" b="0" baseline="0">
                <a:solidFill>
                  <a:schemeClr val="tx2"/>
                </a:solidFill>
              </a:defRPr>
            </a:lvl1pPr>
          </a:lstStyle>
          <a:p>
            <a:pPr lvl="0"/>
            <a:r>
              <a:rPr lang="es-ES" dirty="0" smtClean="0"/>
              <a:t>Haga clic para agregar título</a:t>
            </a:r>
          </a:p>
        </p:txBody>
      </p:sp>
      <p:sp>
        <p:nvSpPr>
          <p:cNvPr id="12" name="11 Marcador de texto"/>
          <p:cNvSpPr>
            <a:spLocks noGrp="1"/>
          </p:cNvSpPr>
          <p:nvPr>
            <p:ph type="body" sz="quarter" idx="14" hasCustomPrompt="1"/>
          </p:nvPr>
        </p:nvSpPr>
        <p:spPr>
          <a:xfrm>
            <a:off x="1413521" y="3573016"/>
            <a:ext cx="9624484" cy="865188"/>
          </a:xfrm>
        </p:spPr>
        <p:txBody>
          <a:bodyPr/>
          <a:lstStyle>
            <a:lvl1pPr marL="0" indent="0" algn="ctr">
              <a:buNone/>
              <a:defRPr sz="3600" b="0" i="0">
                <a:latin typeface="+mj-lt"/>
                <a:cs typeface="Arial" panose="020B0604020202020204" pitchFamily="34" charset="0"/>
              </a:defRPr>
            </a:lvl1pPr>
          </a:lstStyle>
          <a:p>
            <a:pPr lvl="0"/>
            <a:r>
              <a:rPr lang="es-ES" dirty="0" smtClean="0"/>
              <a:t>Haga clic para agregar subtítulo</a:t>
            </a:r>
          </a:p>
        </p:txBody>
      </p:sp>
    </p:spTree>
    <p:extLst>
      <p:ext uri="{BB962C8B-B14F-4D97-AF65-F5344CB8AC3E}">
        <p14:creationId xmlns:p14="http://schemas.microsoft.com/office/powerpoint/2010/main" val="76516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8764A418-E9CB-4FCB-B98E-6076DE7C0C59}" type="datetimeFigureOut">
              <a:rPr lang="es-CL" smtClean="0"/>
              <a:t>09-04-19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395865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764A418-E9CB-4FCB-B98E-6076DE7C0C59}" type="datetimeFigureOut">
              <a:rPr lang="es-CL" smtClean="0"/>
              <a:t>09-04-19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133001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8764A418-E9CB-4FCB-B98E-6076DE7C0C59}" type="datetimeFigureOut">
              <a:rPr lang="es-CL" smtClean="0"/>
              <a:t>09-04-19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124272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8764A418-E9CB-4FCB-B98E-6076DE7C0C59}" type="datetimeFigureOut">
              <a:rPr lang="es-CL" smtClean="0"/>
              <a:t>09-04-19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412124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8764A418-E9CB-4FCB-B98E-6076DE7C0C59}" type="datetimeFigureOut">
              <a:rPr lang="es-CL" smtClean="0"/>
              <a:t>09-04-19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274795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64A418-E9CB-4FCB-B98E-6076DE7C0C59}" type="datetimeFigureOut">
              <a:rPr lang="es-CL" smtClean="0"/>
              <a:t>09-04-19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1594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764A418-E9CB-4FCB-B98E-6076DE7C0C59}" type="datetimeFigureOut">
              <a:rPr lang="es-CL" smtClean="0"/>
              <a:t>09-04-19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197212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764A418-E9CB-4FCB-B98E-6076DE7C0C59}" type="datetimeFigureOut">
              <a:rPr lang="es-CL" smtClean="0"/>
              <a:t>09-04-19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3EEFF36-3658-443A-8A39-DD9ED1A26115}" type="slidenum">
              <a:rPr lang="es-CL" smtClean="0"/>
              <a:t>‹Nr.›</a:t>
            </a:fld>
            <a:endParaRPr lang="es-CL"/>
          </a:p>
        </p:txBody>
      </p:sp>
    </p:spTree>
    <p:extLst>
      <p:ext uri="{BB962C8B-B14F-4D97-AF65-F5344CB8AC3E}">
        <p14:creationId xmlns:p14="http://schemas.microsoft.com/office/powerpoint/2010/main" val="267199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4A418-E9CB-4FCB-B98E-6076DE7C0C59}" type="datetimeFigureOut">
              <a:rPr lang="es-CL" smtClean="0"/>
              <a:t>09-04-19</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EFF36-3658-443A-8A39-DD9ED1A26115}" type="slidenum">
              <a:rPr lang="es-CL" smtClean="0"/>
              <a:t>‹Nr.›</a:t>
            </a:fld>
            <a:endParaRPr lang="es-CL"/>
          </a:p>
        </p:txBody>
      </p:sp>
    </p:spTree>
    <p:extLst>
      <p:ext uri="{BB962C8B-B14F-4D97-AF65-F5344CB8AC3E}">
        <p14:creationId xmlns:p14="http://schemas.microsoft.com/office/powerpoint/2010/main" val="182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hyperlink" Target="mailto:Vae.penalolen@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423592" y="0"/>
            <a:ext cx="7416824" cy="3933056"/>
          </a:xfrm>
        </p:spPr>
        <p:txBody>
          <a:bodyPr>
            <a:normAutofit/>
          </a:bodyPr>
          <a:lstStyle/>
          <a:p>
            <a:r>
              <a:rPr lang="es-CL" sz="4800" b="1" dirty="0">
                <a:solidFill>
                  <a:schemeClr val="bg1"/>
                </a:solidFill>
                <a:effectLst>
                  <a:outerShdw blurRad="38100" dist="38100" dir="2700000" algn="tl">
                    <a:srgbClr val="000000">
                      <a:alpha val="43137"/>
                    </a:srgbClr>
                  </a:outerShdw>
                </a:effectLst>
              </a:rPr>
              <a:t>Programa Volver a Empezar</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784" y="5085184"/>
            <a:ext cx="1368152" cy="1772816"/>
          </a:xfrm>
          <a:prstGeom prst="rect">
            <a:avLst/>
          </a:prstGeom>
        </p:spPr>
      </p:pic>
      <p:sp>
        <p:nvSpPr>
          <p:cNvPr id="4" name="3 Rectángulo"/>
          <p:cNvSpPr/>
          <p:nvPr/>
        </p:nvSpPr>
        <p:spPr>
          <a:xfrm>
            <a:off x="3971632" y="5162744"/>
            <a:ext cx="7985906" cy="1617697"/>
          </a:xfrm>
          <a:prstGeom prst="rect">
            <a:avLst/>
          </a:prstGeom>
          <a:solidFill>
            <a:srgbClr val="264FA2"/>
          </a:solidFill>
          <a:ln>
            <a:solidFill>
              <a:srgbClr val="275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A5050"/>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84" y="5523573"/>
            <a:ext cx="6696368" cy="896038"/>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26" y="91555"/>
            <a:ext cx="1254366" cy="1874973"/>
          </a:xfrm>
          <a:prstGeom prst="rect">
            <a:avLst/>
          </a:prstGeom>
        </p:spPr>
      </p:pic>
      <p:sp>
        <p:nvSpPr>
          <p:cNvPr id="7" name="CuadroTexto 6"/>
          <p:cNvSpPr txBox="1"/>
          <p:nvPr/>
        </p:nvSpPr>
        <p:spPr>
          <a:xfrm>
            <a:off x="1186691" y="3369176"/>
            <a:ext cx="9890625" cy="461665"/>
          </a:xfrm>
          <a:prstGeom prst="rect">
            <a:avLst/>
          </a:prstGeom>
          <a:noFill/>
        </p:spPr>
        <p:txBody>
          <a:bodyPr wrap="square" rtlCol="0">
            <a:spAutoFit/>
          </a:bodyPr>
          <a:lstStyle/>
          <a:p>
            <a:r>
              <a:rPr lang="es-CL" sz="2400" b="1" dirty="0" smtClean="0">
                <a:solidFill>
                  <a:schemeClr val="bg1"/>
                </a:solidFill>
              </a:rPr>
              <a:t>ASPECTOS CLAVES PARA LA REINSERCIÓN SOCIAL EN EL ÁMBITO JURÍDICO</a:t>
            </a:r>
            <a:endParaRPr lang="es-CL" sz="2400" b="1" dirty="0">
              <a:solidFill>
                <a:schemeClr val="bg1"/>
              </a:solidFill>
            </a:endParaRPr>
          </a:p>
        </p:txBody>
      </p:sp>
    </p:spTree>
    <p:extLst>
      <p:ext uri="{BB962C8B-B14F-4D97-AF65-F5344CB8AC3E}">
        <p14:creationId xmlns:p14="http://schemas.microsoft.com/office/powerpoint/2010/main" val="3040809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365126"/>
            <a:ext cx="12192000" cy="863472"/>
          </a:xfrm>
          <a:solidFill>
            <a:schemeClr val="accent1"/>
          </a:solidFill>
        </p:spPr>
        <p:txBody>
          <a:bodyPr>
            <a:normAutofit/>
          </a:bodyPr>
          <a:lstStyle/>
          <a:p>
            <a:r>
              <a:rPr lang="es-CL" sz="4000" b="1" dirty="0" smtClean="0">
                <a:solidFill>
                  <a:schemeClr val="bg1"/>
                </a:solidFill>
              </a:rPr>
              <a:t>Recomendaciones:</a:t>
            </a:r>
            <a:endParaRPr lang="es-CL" sz="4000" b="1" dirty="0">
              <a:solidFill>
                <a:schemeClr val="bg1"/>
              </a:solidFill>
            </a:endParaRPr>
          </a:p>
        </p:txBody>
      </p:sp>
      <p:pic>
        <p:nvPicPr>
          <p:cNvPr id="4" name="Imagen 3"/>
          <p:cNvPicPr>
            <a:picLocks noChangeAspect="1"/>
          </p:cNvPicPr>
          <p:nvPr/>
        </p:nvPicPr>
        <p:blipFill>
          <a:blip r:embed="rId2"/>
          <a:stretch>
            <a:fillRect/>
          </a:stretch>
        </p:blipFill>
        <p:spPr>
          <a:xfrm>
            <a:off x="778265" y="5599025"/>
            <a:ext cx="1922463" cy="1111419"/>
          </a:xfrm>
          <a:prstGeom prst="rect">
            <a:avLst/>
          </a:prstGeom>
        </p:spPr>
      </p:pic>
      <p:pic>
        <p:nvPicPr>
          <p:cNvPr id="5"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703" y="5814406"/>
            <a:ext cx="6696368" cy="896038"/>
          </a:xfrm>
          <a:prstGeom prst="rect">
            <a:avLst/>
          </a:prstGeom>
        </p:spPr>
      </p:pic>
      <p:sp>
        <p:nvSpPr>
          <p:cNvPr id="6" name="CuadroTexto 5"/>
          <p:cNvSpPr txBox="1"/>
          <p:nvPr/>
        </p:nvSpPr>
        <p:spPr>
          <a:xfrm>
            <a:off x="838199" y="1336288"/>
            <a:ext cx="10711375" cy="4370427"/>
          </a:xfrm>
          <a:prstGeom prst="rect">
            <a:avLst/>
          </a:prstGeom>
          <a:noFill/>
        </p:spPr>
        <p:txBody>
          <a:bodyPr wrap="square" rtlCol="0">
            <a:spAutoFit/>
          </a:bodyPr>
          <a:lstStyle/>
          <a:p>
            <a:r>
              <a:rPr lang="es-CL" sz="2000" dirty="0" smtClean="0"/>
              <a:t>-Mejorar la vinculación entre Municipios e instituciones de la red que puedan brindar asesoría jurídica en ámbito penal, pero también civil, familiar y laboral.</a:t>
            </a:r>
          </a:p>
          <a:p>
            <a:r>
              <a:rPr lang="es-CL" sz="2000" dirty="0" smtClean="0"/>
              <a:t>-Establecer una relación más estrecha entre los Municipios y Subsistemas de Gendarmería </a:t>
            </a:r>
          </a:p>
          <a:p>
            <a:r>
              <a:rPr lang="es-CL" sz="2000" dirty="0"/>
              <a:t>-Mayor coordinación entre </a:t>
            </a:r>
            <a:r>
              <a:rPr lang="es-CL" sz="2000" dirty="0" smtClean="0"/>
              <a:t>instituciones de la red de atención jurídica de manera de facilitar los procesos de apoyo a los usuarios. </a:t>
            </a:r>
          </a:p>
          <a:p>
            <a:r>
              <a:rPr lang="es-CL" sz="2000" dirty="0" smtClean="0"/>
              <a:t>-Mayor interés y concientización respecto a la temática, apertura de programas de asesoría jurídica general o capacitación de funcionarios en el área. (Visualizándolo como un derecho)</a:t>
            </a:r>
          </a:p>
          <a:p>
            <a:r>
              <a:rPr lang="es-CL" sz="2000" dirty="0" smtClean="0"/>
              <a:t>-</a:t>
            </a:r>
            <a:r>
              <a:rPr lang="es-CL" sz="2000" dirty="0"/>
              <a:t>Si se financian nuevos programas de reinserción, los equipos deberían contar con la incorporación de un abogado que facilite la </a:t>
            </a:r>
            <a:r>
              <a:rPr lang="es-CL" sz="2000" dirty="0" smtClean="0"/>
              <a:t>orientación jurídica general de los vecinos.</a:t>
            </a:r>
            <a:r>
              <a:rPr lang="es-CL" sz="2000" dirty="0"/>
              <a:t> </a:t>
            </a:r>
          </a:p>
          <a:p>
            <a:r>
              <a:rPr lang="es-CL" sz="2000" dirty="0" smtClean="0"/>
              <a:t>-</a:t>
            </a:r>
            <a:r>
              <a:rPr lang="es-CL" sz="2000" dirty="0"/>
              <a:t>Se debería evaluar la omisión de antecedentes penales como libertos condicionales</a:t>
            </a:r>
            <a:r>
              <a:rPr lang="es-CL" sz="2000" dirty="0" smtClean="0"/>
              <a:t>.</a:t>
            </a:r>
          </a:p>
          <a:p>
            <a:r>
              <a:rPr lang="es-CL" sz="2000" dirty="0" smtClean="0"/>
              <a:t>- Sensibilización en general en torno a la temática de reinserción social hacia la sociedad civil, privados, comunidad y del mismo sistema.</a:t>
            </a:r>
            <a:endParaRPr lang="es-CL" sz="2000" dirty="0"/>
          </a:p>
          <a:p>
            <a:endParaRPr lang="es-CL" sz="2000" dirty="0" smtClean="0"/>
          </a:p>
          <a:p>
            <a:r>
              <a:rPr lang="es-CL" dirty="0" smtClean="0"/>
              <a:t> </a:t>
            </a:r>
            <a:endParaRPr lang="es-CL" dirty="0"/>
          </a:p>
        </p:txBody>
      </p:sp>
    </p:spTree>
    <p:extLst>
      <p:ext uri="{BB962C8B-B14F-4D97-AF65-F5344CB8AC3E}">
        <p14:creationId xmlns:p14="http://schemas.microsoft.com/office/powerpoint/2010/main" val="2332915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2350" y="2984916"/>
            <a:ext cx="9979855" cy="2215991"/>
          </a:xfrm>
          <a:prstGeom prst="rect">
            <a:avLst/>
          </a:prstGeom>
          <a:noFill/>
        </p:spPr>
        <p:txBody>
          <a:bodyPr wrap="square" rtlCol="0">
            <a:spAutoFit/>
          </a:bodyPr>
          <a:lstStyle/>
          <a:p>
            <a:pPr lvl="0" algn="ctr"/>
            <a:r>
              <a:rPr lang="es-CL" sz="2000" b="1" u="sng" dirty="0"/>
              <a:t>Catalina </a:t>
            </a:r>
            <a:r>
              <a:rPr lang="es-CL" sz="2000" b="1" u="sng" dirty="0" smtClean="0"/>
              <a:t>Díaz</a:t>
            </a:r>
            <a:r>
              <a:rPr lang="es-CL" sz="2000" b="1" u="sng" dirty="0"/>
              <a:t> </a:t>
            </a:r>
            <a:r>
              <a:rPr lang="es-CL" sz="2000" b="1" u="sng" dirty="0" smtClean="0"/>
              <a:t> y Marina </a:t>
            </a:r>
            <a:r>
              <a:rPr lang="es-CL" sz="2000" b="1" u="sng" dirty="0" err="1" smtClean="0"/>
              <a:t>Lage</a:t>
            </a:r>
            <a:endParaRPr lang="es-CL" sz="2000" b="1" u="sng" dirty="0" smtClean="0"/>
          </a:p>
          <a:p>
            <a:pPr lvl="0" algn="ctr"/>
            <a:r>
              <a:rPr lang="es-CL" sz="2000" dirty="0" smtClean="0"/>
              <a:t>Equipo Comunal de Renca</a:t>
            </a:r>
          </a:p>
          <a:p>
            <a:pPr lvl="0" algn="ctr"/>
            <a:endParaRPr lang="es-CL" sz="2000" dirty="0"/>
          </a:p>
          <a:p>
            <a:pPr lvl="0" algn="ctr"/>
            <a:endParaRPr lang="es-CL" sz="2000" u="sng" dirty="0"/>
          </a:p>
          <a:p>
            <a:pPr lvl="0" algn="ctr"/>
            <a:r>
              <a:rPr lang="es-MX" sz="2000" b="1" dirty="0"/>
              <a:t>E-mail: </a:t>
            </a:r>
            <a:r>
              <a:rPr lang="es-MX" sz="2000" b="1" dirty="0" err="1">
                <a:hlinkClick r:id="rId2"/>
              </a:rPr>
              <a:t>vaerenca</a:t>
            </a:r>
            <a:r>
              <a:rPr lang="es-MX" sz="2000" b="1" dirty="0">
                <a:hlinkClick r:id="rId2"/>
              </a:rPr>
              <a:t> @gmail.com</a:t>
            </a:r>
            <a:r>
              <a:rPr lang="es-MX" sz="2000" b="1" dirty="0"/>
              <a:t> - Teléfono: +56 </a:t>
            </a:r>
            <a:r>
              <a:rPr lang="es-MX" sz="2000" b="1" dirty="0" smtClean="0"/>
              <a:t>226856760 / +56 9 58134565</a:t>
            </a:r>
            <a:endParaRPr lang="es-MX" sz="2000" b="1" dirty="0"/>
          </a:p>
          <a:p>
            <a:pPr lvl="0" algn="ctr"/>
            <a:r>
              <a:rPr lang="es-MX" sz="2000" b="1" dirty="0"/>
              <a:t>Departamento de Desarrollo Económico Local  - Municipalidad de Renca</a:t>
            </a:r>
          </a:p>
          <a:p>
            <a:pPr lvl="0" algn="ctr"/>
            <a:endParaRPr lang="es-MX" u="sng" dirty="0"/>
          </a:p>
        </p:txBody>
      </p:sp>
      <p:pic>
        <p:nvPicPr>
          <p:cNvPr id="5" name="Imagen 4"/>
          <p:cNvPicPr>
            <a:picLocks noChangeAspect="1"/>
          </p:cNvPicPr>
          <p:nvPr/>
        </p:nvPicPr>
        <p:blipFill>
          <a:blip r:embed="rId3"/>
          <a:stretch>
            <a:fillRect/>
          </a:stretch>
        </p:blipFill>
        <p:spPr>
          <a:xfrm>
            <a:off x="4154513" y="680536"/>
            <a:ext cx="3595530" cy="2078657"/>
          </a:xfrm>
          <a:prstGeom prst="rect">
            <a:avLst/>
          </a:prstGeom>
        </p:spPr>
      </p:pic>
      <p:pic>
        <p:nvPicPr>
          <p:cNvPr id="6"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371" y="5659277"/>
            <a:ext cx="8872684" cy="896038"/>
          </a:xfrm>
          <a:prstGeom prst="rect">
            <a:avLst/>
          </a:prstGeom>
        </p:spPr>
      </p:pic>
    </p:spTree>
    <p:extLst>
      <p:ext uri="{BB962C8B-B14F-4D97-AF65-F5344CB8AC3E}">
        <p14:creationId xmlns:p14="http://schemas.microsoft.com/office/powerpoint/2010/main" val="159787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253218"/>
            <a:ext cx="12192000" cy="993412"/>
          </a:xfrm>
          <a:solidFill>
            <a:schemeClr val="accent1"/>
          </a:solidFill>
        </p:spPr>
        <p:txBody>
          <a:bodyPr>
            <a:normAutofit/>
          </a:bodyPr>
          <a:lstStyle/>
          <a:p>
            <a:pPr algn="ctr"/>
            <a:r>
              <a:rPr lang="es-CL" sz="4000" b="1" dirty="0" smtClean="0">
                <a:solidFill>
                  <a:schemeClr val="bg1"/>
                </a:solidFill>
              </a:rPr>
              <a:t>Relevancia de la temática </a:t>
            </a:r>
            <a:endParaRPr lang="es-CL" sz="4000" b="1" dirty="0">
              <a:solidFill>
                <a:schemeClr val="bg1"/>
              </a:solidFill>
            </a:endParaRPr>
          </a:p>
        </p:txBody>
      </p:sp>
      <p:pic>
        <p:nvPicPr>
          <p:cNvPr id="5"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279" y="5798223"/>
            <a:ext cx="6696368" cy="896038"/>
          </a:xfrm>
          <a:prstGeom prst="rect">
            <a:avLst/>
          </a:prstGeom>
        </p:spPr>
      </p:pic>
      <p:pic>
        <p:nvPicPr>
          <p:cNvPr id="6" name="Imagen 5"/>
          <p:cNvPicPr>
            <a:picLocks noChangeAspect="1"/>
          </p:cNvPicPr>
          <p:nvPr/>
        </p:nvPicPr>
        <p:blipFill>
          <a:blip r:embed="rId3"/>
          <a:stretch>
            <a:fillRect/>
          </a:stretch>
        </p:blipFill>
        <p:spPr>
          <a:xfrm>
            <a:off x="778265" y="5496021"/>
            <a:ext cx="2072641" cy="1198240"/>
          </a:xfrm>
          <a:prstGeom prst="rect">
            <a:avLst/>
          </a:prstGeom>
        </p:spPr>
      </p:pic>
      <p:sp>
        <p:nvSpPr>
          <p:cNvPr id="7" name="CuadroTexto 6"/>
          <p:cNvSpPr txBox="1"/>
          <p:nvPr/>
        </p:nvSpPr>
        <p:spPr>
          <a:xfrm>
            <a:off x="838200" y="1447715"/>
            <a:ext cx="10950526" cy="4647426"/>
          </a:xfrm>
          <a:prstGeom prst="rect">
            <a:avLst/>
          </a:prstGeom>
          <a:noFill/>
        </p:spPr>
        <p:txBody>
          <a:bodyPr wrap="square" rtlCol="0">
            <a:spAutoFit/>
          </a:bodyPr>
          <a:lstStyle/>
          <a:p>
            <a:r>
              <a:rPr lang="es-CL" sz="2000" dirty="0" smtClean="0"/>
              <a:t>-El </a:t>
            </a:r>
            <a:r>
              <a:rPr lang="es-CL" sz="2000" b="1" dirty="0" smtClean="0"/>
              <a:t>ámbito jurídico </a:t>
            </a:r>
            <a:r>
              <a:rPr lang="es-CL" sz="2000" dirty="0" smtClean="0"/>
              <a:t>es uno de los ejes del Programa Volver a Empezar, entendiendo que el perfil de usuario que se atiende, mantiene la necesidad de vinculación a dispositivos de la red y asesoría constante respecto a ésta área.</a:t>
            </a:r>
          </a:p>
          <a:p>
            <a:r>
              <a:rPr lang="es-CL" sz="2000" b="1" dirty="0" smtClean="0"/>
              <a:t>-Compromiso con el enfoque de derechos humanos.</a:t>
            </a:r>
          </a:p>
          <a:p>
            <a:r>
              <a:rPr lang="es-CL" sz="2000" b="1" dirty="0" smtClean="0"/>
              <a:t>-Heterogeneidad de necesidades de atención </a:t>
            </a:r>
            <a:r>
              <a:rPr lang="es-CL" sz="2000" i="1" dirty="0" smtClean="0"/>
              <a:t>(Vecinos que ya han cumplido sus condenas y necesitan asesoría en omisión/eliminación de </a:t>
            </a:r>
            <a:r>
              <a:rPr lang="es-CL" sz="2000" i="1" dirty="0"/>
              <a:t>antecedentes-Causas pendientes- </a:t>
            </a:r>
            <a:r>
              <a:rPr lang="es-CL" sz="2000" i="1" dirty="0" smtClean="0"/>
              <a:t>Obtención de licencias-Presencia de alguna </a:t>
            </a:r>
            <a:r>
              <a:rPr lang="es-CL" sz="2000" i="1" dirty="0"/>
              <a:t>necesidad </a:t>
            </a:r>
            <a:r>
              <a:rPr lang="es-CL" sz="2000" i="1" dirty="0" smtClean="0"/>
              <a:t>jurídica, </a:t>
            </a:r>
            <a:r>
              <a:rPr lang="es-CL" sz="2000" i="1" dirty="0"/>
              <a:t>sea este en el ámbito  de los derechos humanos, civil, administrativo(en el caso de los migrantes), familiar, laboral, etc. </a:t>
            </a:r>
            <a:endParaRPr lang="es-CL" sz="2000" i="1" dirty="0" smtClean="0"/>
          </a:p>
          <a:p>
            <a:r>
              <a:rPr lang="es-CL" sz="2000" b="1" dirty="0" smtClean="0"/>
              <a:t>-Desconocimiento acerca de situación procesal y cumplimiento de condenas</a:t>
            </a:r>
          </a:p>
          <a:p>
            <a:r>
              <a:rPr lang="es-CL" sz="2000" b="1" dirty="0" smtClean="0"/>
              <a:t>-Desconocimiento acerca de procesos formales para omitir o eliminar antecedentes penales</a:t>
            </a:r>
          </a:p>
          <a:p>
            <a:r>
              <a:rPr lang="es-CL" sz="2000" b="1" dirty="0" smtClean="0"/>
              <a:t>-Escaso conocimiento de la red de servicios </a:t>
            </a:r>
          </a:p>
          <a:p>
            <a:r>
              <a:rPr lang="es-CL" sz="2000" b="1" dirty="0" smtClean="0"/>
              <a:t>-Estigmatización y bajas oportunidades al mantener antecedentes penales. </a:t>
            </a:r>
          </a:p>
          <a:p>
            <a:endParaRPr lang="es-CL" sz="2000" b="1" dirty="0" smtClean="0"/>
          </a:p>
          <a:p>
            <a:endParaRPr lang="es-CL" dirty="0" smtClean="0"/>
          </a:p>
          <a:p>
            <a:r>
              <a:rPr lang="es-CL" dirty="0" smtClean="0"/>
              <a:t> </a:t>
            </a:r>
            <a:endParaRPr lang="es-CL" dirty="0"/>
          </a:p>
        </p:txBody>
      </p:sp>
    </p:spTree>
    <p:extLst>
      <p:ext uri="{BB962C8B-B14F-4D97-AF65-F5344CB8AC3E}">
        <p14:creationId xmlns:p14="http://schemas.microsoft.com/office/powerpoint/2010/main" val="34399419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35577" y="1240971"/>
            <a:ext cx="5003074" cy="436162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a:xfrm>
            <a:off x="0" y="169311"/>
            <a:ext cx="12192000" cy="954224"/>
          </a:xfrm>
          <a:solidFill>
            <a:schemeClr val="accent1"/>
          </a:solidFill>
        </p:spPr>
        <p:txBody>
          <a:bodyPr>
            <a:normAutofit/>
          </a:bodyPr>
          <a:lstStyle/>
          <a:p>
            <a:pPr algn="ctr"/>
            <a:r>
              <a:rPr lang="es-CL" sz="4000" b="1" dirty="0" smtClean="0">
                <a:solidFill>
                  <a:schemeClr val="bg1"/>
                </a:solidFill>
              </a:rPr>
              <a:t>Realidad Comunal</a:t>
            </a:r>
            <a:endParaRPr lang="es-CL" sz="4000" b="1" dirty="0">
              <a:solidFill>
                <a:schemeClr val="bg1"/>
              </a:solidFill>
            </a:endParaRPr>
          </a:p>
        </p:txBody>
      </p:sp>
      <p:pic>
        <p:nvPicPr>
          <p:cNvPr id="3" name="Imagen 2"/>
          <p:cNvPicPr>
            <a:picLocks noChangeAspect="1"/>
          </p:cNvPicPr>
          <p:nvPr/>
        </p:nvPicPr>
        <p:blipFill>
          <a:blip r:embed="rId2"/>
          <a:stretch>
            <a:fillRect/>
          </a:stretch>
        </p:blipFill>
        <p:spPr>
          <a:xfrm>
            <a:off x="778265" y="5674557"/>
            <a:ext cx="1916293" cy="1107852"/>
          </a:xfrm>
          <a:prstGeom prst="rect">
            <a:avLst/>
          </a:prstGeom>
        </p:spPr>
      </p:pic>
      <p:pic>
        <p:nvPicPr>
          <p:cNvPr id="4"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295" y="5751692"/>
            <a:ext cx="6696368" cy="896038"/>
          </a:xfrm>
          <a:prstGeom prst="rect">
            <a:avLst/>
          </a:prstGeom>
        </p:spPr>
      </p:pic>
      <p:sp>
        <p:nvSpPr>
          <p:cNvPr id="6" name="CuadroTexto 5"/>
          <p:cNvSpPr txBox="1"/>
          <p:nvPr/>
        </p:nvSpPr>
        <p:spPr>
          <a:xfrm>
            <a:off x="838200" y="1504375"/>
            <a:ext cx="4556760" cy="4524315"/>
          </a:xfrm>
          <a:prstGeom prst="rect">
            <a:avLst/>
          </a:prstGeom>
          <a:noFill/>
        </p:spPr>
        <p:txBody>
          <a:bodyPr wrap="square" rtlCol="0">
            <a:spAutoFit/>
          </a:bodyPr>
          <a:lstStyle/>
          <a:p>
            <a:r>
              <a:rPr lang="es-CL" dirty="0" smtClean="0"/>
              <a:t>Dentro del periodo de implementación del Programa Volver a Empezar de la Comuna de Renca, hasta Enero de 2019, se había atendido a un total de </a:t>
            </a:r>
            <a:r>
              <a:rPr lang="es-CL" b="1" dirty="0" smtClean="0"/>
              <a:t>146 personas </a:t>
            </a:r>
            <a:r>
              <a:rPr lang="es-CL" dirty="0" smtClean="0"/>
              <a:t>aproximadamente, de las cuales 31 eran usuarios de primera línea, 50 vinculados a Gendarmería, y 65 personas por demanda espontanea o derivados de algún dispositivo municipal. </a:t>
            </a:r>
          </a:p>
          <a:p>
            <a:endParaRPr lang="es-CL" dirty="0" smtClean="0"/>
          </a:p>
          <a:p>
            <a:r>
              <a:rPr lang="es-CL" dirty="0" smtClean="0"/>
              <a:t>De estos, se da cuenta que gran número de los vecinos requería apoyo en el área judicial, ya sea por cumplimiento de condena pendiente, omisión/eliminación de antecedentes penales, causas antiguas entre otras necesidades. </a:t>
            </a:r>
          </a:p>
          <a:p>
            <a:endParaRPr lang="es-CL" dirty="0"/>
          </a:p>
          <a:p>
            <a:endParaRPr lang="es-CL" dirty="0"/>
          </a:p>
        </p:txBody>
      </p:sp>
      <p:graphicFrame>
        <p:nvGraphicFramePr>
          <p:cNvPr id="7" name="Marcador de contenido 5"/>
          <p:cNvGraphicFramePr>
            <a:graphicFrameLocks/>
          </p:cNvGraphicFramePr>
          <p:nvPr>
            <p:extLst>
              <p:ext uri="{D42A27DB-BD31-4B8C-83A1-F6EECF244321}">
                <p14:modId xmlns:p14="http://schemas.microsoft.com/office/powerpoint/2010/main" val="2592280786"/>
              </p:ext>
            </p:extLst>
          </p:nvPr>
        </p:nvGraphicFramePr>
        <p:xfrm>
          <a:off x="6232993" y="1678963"/>
          <a:ext cx="5669280" cy="3485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290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6"/>
            <a:ext cx="12192000" cy="1082402"/>
          </a:xfrm>
          <a:solidFill>
            <a:schemeClr val="accent1"/>
          </a:solidFill>
        </p:spPr>
        <p:txBody>
          <a:bodyPr>
            <a:normAutofit/>
          </a:bodyPr>
          <a:lstStyle/>
          <a:p>
            <a:pPr algn="ctr"/>
            <a:r>
              <a:rPr lang="es-CL" sz="4000" b="1" dirty="0" smtClean="0">
                <a:solidFill>
                  <a:schemeClr val="bg1"/>
                </a:solidFill>
              </a:rPr>
              <a:t>Dificultades en la práctica</a:t>
            </a:r>
            <a:endParaRPr lang="es-CL" sz="4000" b="1" dirty="0">
              <a:solidFill>
                <a:schemeClr val="bg1"/>
              </a:solidFill>
            </a:endParaRPr>
          </a:p>
        </p:txBody>
      </p:sp>
      <p:pic>
        <p:nvPicPr>
          <p:cNvPr id="3" name="Imagen 2"/>
          <p:cNvPicPr>
            <a:picLocks noChangeAspect="1"/>
          </p:cNvPicPr>
          <p:nvPr/>
        </p:nvPicPr>
        <p:blipFill>
          <a:blip r:embed="rId2"/>
          <a:stretch>
            <a:fillRect/>
          </a:stretch>
        </p:blipFill>
        <p:spPr>
          <a:xfrm>
            <a:off x="778265" y="5627168"/>
            <a:ext cx="1873783" cy="1083276"/>
          </a:xfrm>
          <a:prstGeom prst="rect">
            <a:avLst/>
          </a:prstGeom>
        </p:spPr>
      </p:pic>
      <p:pic>
        <p:nvPicPr>
          <p:cNvPr id="4"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816" y="5882858"/>
            <a:ext cx="6696368" cy="896038"/>
          </a:xfrm>
          <a:prstGeom prst="rect">
            <a:avLst/>
          </a:prstGeom>
        </p:spPr>
      </p:pic>
      <p:sp>
        <p:nvSpPr>
          <p:cNvPr id="5" name="CuadroTexto 4"/>
          <p:cNvSpPr txBox="1"/>
          <p:nvPr/>
        </p:nvSpPr>
        <p:spPr>
          <a:xfrm>
            <a:off x="173738" y="1595295"/>
            <a:ext cx="12018261" cy="3724096"/>
          </a:xfrm>
          <a:prstGeom prst="rect">
            <a:avLst/>
          </a:prstGeom>
          <a:noFill/>
          <a:ln>
            <a:solidFill>
              <a:schemeClr val="accent1"/>
            </a:solidFill>
            <a:prstDash val="sysDash"/>
          </a:ln>
        </p:spPr>
        <p:txBody>
          <a:bodyPr wrap="square" rtlCol="0">
            <a:spAutoFit/>
          </a:bodyPr>
          <a:lstStyle/>
          <a:p>
            <a:r>
              <a:rPr lang="es-CL" sz="2800" u="sng" dirty="0" smtClean="0">
                <a:solidFill>
                  <a:schemeClr val="accent5">
                    <a:lumMod val="50000"/>
                  </a:schemeClr>
                </a:solidFill>
              </a:rPr>
              <a:t>Municipales: </a:t>
            </a:r>
          </a:p>
          <a:p>
            <a:endParaRPr lang="es-CL" sz="800" dirty="0"/>
          </a:p>
          <a:p>
            <a:r>
              <a:rPr lang="es-CL" sz="2000" dirty="0" smtClean="0"/>
              <a:t>-Ausencia de red de apoyo Municipal para la asesoría jurídica penal para los vecinos que presentan antecedentes penales.</a:t>
            </a:r>
          </a:p>
          <a:p>
            <a:endParaRPr lang="es-CL" sz="2000" dirty="0" smtClean="0"/>
          </a:p>
          <a:p>
            <a:r>
              <a:rPr lang="es-CL" sz="2000" dirty="0"/>
              <a:t>-Escases de Programas de asesoría jurídica/desconocimiento o lejanía territorial de los mismos. </a:t>
            </a:r>
            <a:endParaRPr lang="es-CL" sz="2000" dirty="0" smtClean="0"/>
          </a:p>
          <a:p>
            <a:endParaRPr lang="es-CL" sz="2000" dirty="0" smtClean="0"/>
          </a:p>
          <a:p>
            <a:r>
              <a:rPr lang="es-CL" sz="2000" dirty="0"/>
              <a:t>-Falta de conocimiento técnico a nivel de reinserción social judicial en redes municipales u </a:t>
            </a:r>
            <a:r>
              <a:rPr lang="es-CL" sz="2000" dirty="0" smtClean="0"/>
              <a:t>otras.</a:t>
            </a:r>
          </a:p>
          <a:p>
            <a:endParaRPr lang="es-CL" sz="2000" dirty="0" smtClean="0"/>
          </a:p>
          <a:p>
            <a:r>
              <a:rPr lang="es-CL" sz="2000" dirty="0"/>
              <a:t>-Escasa vinculación entre municipios y GENCHI/ </a:t>
            </a:r>
            <a:r>
              <a:rPr lang="es-CL" sz="2000" dirty="0" smtClean="0"/>
              <a:t>Tribunales.</a:t>
            </a:r>
          </a:p>
          <a:p>
            <a:endParaRPr lang="es-CL" sz="2000" dirty="0" smtClean="0"/>
          </a:p>
          <a:p>
            <a:r>
              <a:rPr lang="es-CL" sz="2000" dirty="0"/>
              <a:t>-Discrecionalidad en las Direcciones de Tránsito para entregar licencias de conducir y falta de información. </a:t>
            </a:r>
          </a:p>
        </p:txBody>
      </p:sp>
    </p:spTree>
    <p:extLst>
      <p:ext uri="{BB962C8B-B14F-4D97-AF65-F5344CB8AC3E}">
        <p14:creationId xmlns:p14="http://schemas.microsoft.com/office/powerpoint/2010/main" val="18748288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2158" y="1455862"/>
            <a:ext cx="11987684" cy="4401205"/>
          </a:xfrm>
          <a:prstGeom prst="rect">
            <a:avLst/>
          </a:prstGeom>
          <a:ln>
            <a:noFill/>
            <a:prstDash val="sysDot"/>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2400" u="sng" dirty="0" smtClean="0"/>
              <a:t>Generales: </a:t>
            </a:r>
          </a:p>
          <a:p>
            <a:endParaRPr lang="es-CL" sz="800" dirty="0" smtClean="0"/>
          </a:p>
          <a:p>
            <a:r>
              <a:rPr lang="es-CL" sz="2000" dirty="0" smtClean="0"/>
              <a:t>-</a:t>
            </a:r>
            <a:r>
              <a:rPr lang="es-CL" sz="2000" dirty="0"/>
              <a:t>Causas antiguas (Obtención de certificados de cumplimiento de condena</a:t>
            </a:r>
            <a:r>
              <a:rPr lang="es-CL" sz="2000" dirty="0" smtClean="0"/>
              <a:t>).</a:t>
            </a:r>
          </a:p>
          <a:p>
            <a:endParaRPr lang="es-CL" sz="2000" dirty="0"/>
          </a:p>
          <a:p>
            <a:r>
              <a:rPr lang="es-CL" sz="2000" dirty="0"/>
              <a:t>-Demora en obtención de certificados e información poco clara en portales judiciales u </a:t>
            </a:r>
            <a:r>
              <a:rPr lang="es-CL" sz="2000" dirty="0" smtClean="0"/>
              <a:t>otros.</a:t>
            </a:r>
          </a:p>
          <a:p>
            <a:endParaRPr lang="es-CL" sz="2000" dirty="0"/>
          </a:p>
          <a:p>
            <a:r>
              <a:rPr lang="es-CL" sz="2000" dirty="0"/>
              <a:t>-Condenas en proceso de cumplimiento </a:t>
            </a:r>
            <a:r>
              <a:rPr lang="es-CL" sz="2000" dirty="0" smtClean="0"/>
              <a:t>(Dificultad </a:t>
            </a:r>
            <a:r>
              <a:rPr lang="es-CL" sz="2000" dirty="0"/>
              <a:t>para medio abierto</a:t>
            </a:r>
            <a:r>
              <a:rPr lang="es-CL" sz="2000" dirty="0" smtClean="0"/>
              <a:t>).</a:t>
            </a:r>
          </a:p>
          <a:p>
            <a:endParaRPr lang="es-CL" sz="2000" dirty="0"/>
          </a:p>
          <a:p>
            <a:r>
              <a:rPr lang="es-CL" sz="2000" dirty="0"/>
              <a:t>-Escasa coordinación entre las instituciones vinculadas a los trámites de omisión y eliminación de antecedentes penales: Gendarmería de Chile, Registro Civil, Tribunales de Justicia y Defensoría Penal Pública</a:t>
            </a:r>
            <a:r>
              <a:rPr lang="es-CL" sz="2000" dirty="0" smtClean="0"/>
              <a:t>.</a:t>
            </a:r>
          </a:p>
          <a:p>
            <a:endParaRPr lang="es-CL" sz="2000" dirty="0"/>
          </a:p>
          <a:p>
            <a:r>
              <a:rPr lang="es-CL" sz="2000" dirty="0"/>
              <a:t>-Los elementos legales que regulan los trámites de omisión y eliminación de antecedentes penales son antiguos y requieren actualización. </a:t>
            </a:r>
          </a:p>
          <a:p>
            <a:endParaRPr lang="es-CL" dirty="0"/>
          </a:p>
        </p:txBody>
      </p:sp>
      <p:pic>
        <p:nvPicPr>
          <p:cNvPr id="4" name="Imagen 3"/>
          <p:cNvPicPr>
            <a:picLocks noChangeAspect="1"/>
          </p:cNvPicPr>
          <p:nvPr/>
        </p:nvPicPr>
        <p:blipFill>
          <a:blip r:embed="rId2"/>
          <a:stretch>
            <a:fillRect/>
          </a:stretch>
        </p:blipFill>
        <p:spPr>
          <a:xfrm>
            <a:off x="477819" y="5782411"/>
            <a:ext cx="1808181" cy="1045350"/>
          </a:xfrm>
          <a:prstGeom prst="rect">
            <a:avLst/>
          </a:prstGeom>
        </p:spPr>
      </p:pic>
      <p:pic>
        <p:nvPicPr>
          <p:cNvPr id="5"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29" y="5857067"/>
            <a:ext cx="6696368" cy="896038"/>
          </a:xfrm>
          <a:prstGeom prst="rect">
            <a:avLst/>
          </a:prstGeom>
        </p:spPr>
      </p:pic>
      <p:sp>
        <p:nvSpPr>
          <p:cNvPr id="7" name="Título 1"/>
          <p:cNvSpPr>
            <a:spLocks noGrp="1"/>
          </p:cNvSpPr>
          <p:nvPr>
            <p:ph type="title"/>
          </p:nvPr>
        </p:nvSpPr>
        <p:spPr>
          <a:xfrm>
            <a:off x="0" y="365125"/>
            <a:ext cx="12192000" cy="987095"/>
          </a:xfrm>
          <a:solidFill>
            <a:schemeClr val="accent1"/>
          </a:solidFill>
        </p:spPr>
        <p:txBody>
          <a:bodyPr>
            <a:normAutofit/>
          </a:bodyPr>
          <a:lstStyle/>
          <a:p>
            <a:pPr algn="ctr"/>
            <a:r>
              <a:rPr lang="es-CL" sz="4000" b="1" dirty="0" smtClean="0">
                <a:solidFill>
                  <a:schemeClr val="bg1"/>
                </a:solidFill>
              </a:rPr>
              <a:t>Dificultades en la practica:</a:t>
            </a:r>
            <a:endParaRPr lang="es-CL" sz="4000" b="1" dirty="0">
              <a:solidFill>
                <a:schemeClr val="bg1"/>
              </a:solidFill>
            </a:endParaRPr>
          </a:p>
        </p:txBody>
      </p:sp>
    </p:spTree>
    <p:extLst>
      <p:ext uri="{BB962C8B-B14F-4D97-AF65-F5344CB8AC3E}">
        <p14:creationId xmlns:p14="http://schemas.microsoft.com/office/powerpoint/2010/main" val="88750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684413"/>
          </a:xfrm>
          <a:solidFill>
            <a:schemeClr val="accent1"/>
          </a:solidFill>
        </p:spPr>
        <p:txBody>
          <a:bodyPr>
            <a:normAutofit/>
          </a:bodyPr>
          <a:lstStyle/>
          <a:p>
            <a:pPr algn="ctr"/>
            <a:r>
              <a:rPr lang="es-CL" sz="4000" b="1" dirty="0" smtClean="0">
                <a:solidFill>
                  <a:schemeClr val="bg1"/>
                </a:solidFill>
              </a:rPr>
              <a:t>Claves del Trabajo Intersectorial</a:t>
            </a:r>
            <a:endParaRPr lang="es-CL" sz="4000" b="1" dirty="0">
              <a:solidFill>
                <a:schemeClr val="bg1"/>
              </a:solidFill>
            </a:endParaRPr>
          </a:p>
        </p:txBody>
      </p:sp>
      <p:pic>
        <p:nvPicPr>
          <p:cNvPr id="3" name="Imagen 2"/>
          <p:cNvPicPr>
            <a:picLocks noChangeAspect="1"/>
          </p:cNvPicPr>
          <p:nvPr/>
        </p:nvPicPr>
        <p:blipFill>
          <a:blip r:embed="rId2"/>
          <a:stretch>
            <a:fillRect/>
          </a:stretch>
        </p:blipFill>
        <p:spPr>
          <a:xfrm>
            <a:off x="778265" y="5665094"/>
            <a:ext cx="1808181" cy="1045350"/>
          </a:xfrm>
          <a:prstGeom prst="rect">
            <a:avLst/>
          </a:prstGeom>
        </p:spPr>
      </p:pic>
      <p:pic>
        <p:nvPicPr>
          <p:cNvPr id="4"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226" y="5814406"/>
            <a:ext cx="6696368" cy="896038"/>
          </a:xfrm>
          <a:prstGeom prst="rect">
            <a:avLst/>
          </a:prstGeom>
        </p:spPr>
      </p:pic>
      <p:sp>
        <p:nvSpPr>
          <p:cNvPr id="5" name="CuadroTexto 4"/>
          <p:cNvSpPr txBox="1"/>
          <p:nvPr/>
        </p:nvSpPr>
        <p:spPr>
          <a:xfrm>
            <a:off x="1073248" y="1415058"/>
            <a:ext cx="10383129" cy="3462486"/>
          </a:xfrm>
          <a:prstGeom prst="rect">
            <a:avLst/>
          </a:prstGeom>
          <a:noFill/>
          <a:ln>
            <a:solidFill>
              <a:schemeClr val="accent1"/>
            </a:solidFill>
            <a:prstDash val="lgDash"/>
          </a:ln>
        </p:spPr>
        <p:txBody>
          <a:bodyPr wrap="square" rtlCol="0">
            <a:spAutoFit/>
          </a:bodyPr>
          <a:lstStyle/>
          <a:p>
            <a:pPr algn="ctr"/>
            <a:endParaRPr lang="es-CL" sz="1100" dirty="0" smtClean="0"/>
          </a:p>
          <a:p>
            <a:pPr algn="ctr"/>
            <a:r>
              <a:rPr lang="es-CL" sz="2400" dirty="0" smtClean="0"/>
              <a:t>-Acceso a información jurídica (mediante plataforma PJUD, Registro civil y GENCHI);</a:t>
            </a:r>
          </a:p>
          <a:p>
            <a:pPr algn="ctr"/>
            <a:endParaRPr lang="es-CL" sz="2400" dirty="0" smtClean="0"/>
          </a:p>
          <a:p>
            <a:pPr algn="ctr"/>
            <a:r>
              <a:rPr lang="es-CL" sz="2400" dirty="0" smtClean="0"/>
              <a:t>-Vinculo entre GENCHI y Programa VAE (Especialmente por parte de CAIS);</a:t>
            </a:r>
          </a:p>
          <a:p>
            <a:pPr algn="ctr"/>
            <a:endParaRPr lang="es-CL" sz="2400" dirty="0" smtClean="0"/>
          </a:p>
          <a:p>
            <a:pPr algn="ctr"/>
            <a:r>
              <a:rPr lang="es-CL" sz="2400" dirty="0" smtClean="0"/>
              <a:t>-Conocimiento por parte de los equipos comunales acerca de la temática;</a:t>
            </a:r>
          </a:p>
          <a:p>
            <a:pPr algn="ctr"/>
            <a:endParaRPr lang="es-CL" sz="2400" dirty="0" smtClean="0"/>
          </a:p>
          <a:p>
            <a:pPr algn="ctr"/>
            <a:r>
              <a:rPr lang="es-CL" sz="2400" dirty="0" smtClean="0"/>
              <a:t>-Coordinación con redes de asesoría jurídica.</a:t>
            </a:r>
          </a:p>
          <a:p>
            <a:pPr algn="ctr"/>
            <a:endParaRPr lang="es-CL" sz="1600" dirty="0" smtClean="0"/>
          </a:p>
        </p:txBody>
      </p:sp>
    </p:spTree>
    <p:extLst>
      <p:ext uri="{BB962C8B-B14F-4D97-AF65-F5344CB8AC3E}">
        <p14:creationId xmlns:p14="http://schemas.microsoft.com/office/powerpoint/2010/main" val="14905382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ud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664" y="4170086"/>
            <a:ext cx="1921419" cy="127999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365125"/>
            <a:ext cx="12192000" cy="929103"/>
          </a:xfrm>
          <a:solidFill>
            <a:schemeClr val="accent1"/>
          </a:solidFill>
        </p:spPr>
        <p:txBody>
          <a:bodyPr>
            <a:normAutofit/>
          </a:bodyPr>
          <a:lstStyle/>
          <a:p>
            <a:pPr algn="ctr"/>
            <a:r>
              <a:rPr lang="es-CL" sz="4000" b="1" dirty="0" smtClean="0">
                <a:solidFill>
                  <a:schemeClr val="bg1"/>
                </a:solidFill>
              </a:rPr>
              <a:t>Redes de Asesoría Jurídica</a:t>
            </a:r>
            <a:endParaRPr lang="es-CL" sz="4000" b="1" dirty="0">
              <a:solidFill>
                <a:schemeClr val="bg1"/>
              </a:solidFill>
            </a:endParaRPr>
          </a:p>
        </p:txBody>
      </p:sp>
      <p:sp>
        <p:nvSpPr>
          <p:cNvPr id="3" name="CuadroTexto 2"/>
          <p:cNvSpPr txBox="1"/>
          <p:nvPr/>
        </p:nvSpPr>
        <p:spPr>
          <a:xfrm>
            <a:off x="255414" y="1737682"/>
            <a:ext cx="11681172" cy="4339650"/>
          </a:xfrm>
          <a:prstGeom prst="rect">
            <a:avLst/>
          </a:prstGeom>
          <a:noFill/>
          <a:ln>
            <a:solidFill>
              <a:schemeClr val="accent1"/>
            </a:solidFill>
          </a:ln>
        </p:spPr>
        <p:txBody>
          <a:bodyPr wrap="square" rtlCol="0">
            <a:spAutoFit/>
          </a:bodyPr>
          <a:lstStyle/>
          <a:p>
            <a:pPr algn="just"/>
            <a:r>
              <a:rPr lang="es-CL" sz="2200" b="1" u="sng" dirty="0"/>
              <a:t>Municipio</a:t>
            </a:r>
            <a:r>
              <a:rPr lang="es-CL" sz="2200" u="sng" dirty="0" smtClean="0"/>
              <a:t>:</a:t>
            </a:r>
          </a:p>
          <a:p>
            <a:pPr algn="just"/>
            <a:endParaRPr lang="es-CL" sz="1200" dirty="0"/>
          </a:p>
          <a:p>
            <a:pPr algn="just">
              <a:buFontTx/>
              <a:buChar char="-"/>
            </a:pPr>
            <a:r>
              <a:rPr lang="es-CL" i="1" dirty="0"/>
              <a:t>DIDECO: </a:t>
            </a:r>
            <a:r>
              <a:rPr lang="es-CL" dirty="0"/>
              <a:t>Apoyo en subsidio para emisión de carnet y certificado de antecedentes</a:t>
            </a:r>
            <a:r>
              <a:rPr lang="es-CL" dirty="0" smtClean="0"/>
              <a:t>.</a:t>
            </a:r>
          </a:p>
          <a:p>
            <a:pPr algn="just"/>
            <a:endParaRPr lang="es-CL" dirty="0"/>
          </a:p>
          <a:p>
            <a:pPr algn="just">
              <a:buFontTx/>
              <a:buChar char="-"/>
            </a:pPr>
            <a:r>
              <a:rPr lang="es-CL" i="1" dirty="0" smtClean="0"/>
              <a:t>Departamento Jurídico</a:t>
            </a:r>
            <a:r>
              <a:rPr lang="es-CL" dirty="0" smtClean="0"/>
              <a:t>(los </a:t>
            </a:r>
            <a:r>
              <a:rPr lang="es-CL" dirty="0"/>
              <a:t>municipios que lo poseen</a:t>
            </a:r>
            <a:r>
              <a:rPr lang="es-CL" dirty="0" smtClean="0"/>
              <a:t>): Asesoría Jurídica gratuita.</a:t>
            </a:r>
          </a:p>
          <a:p>
            <a:pPr algn="just"/>
            <a:endParaRPr lang="es-CL" sz="1600" dirty="0"/>
          </a:p>
          <a:p>
            <a:pPr algn="just"/>
            <a:endParaRPr lang="es-CL" sz="1600" dirty="0"/>
          </a:p>
          <a:p>
            <a:pPr algn="just"/>
            <a:r>
              <a:rPr lang="es-CL" sz="2200" b="1" u="sng" dirty="0"/>
              <a:t>Comunal</a:t>
            </a:r>
            <a:r>
              <a:rPr lang="es-CL" sz="2200" b="1" u="sng" dirty="0" smtClean="0"/>
              <a:t>:</a:t>
            </a:r>
          </a:p>
          <a:p>
            <a:pPr algn="just"/>
            <a:endParaRPr lang="es-CL" b="1" u="sng" dirty="0"/>
          </a:p>
          <a:p>
            <a:pPr algn="just"/>
            <a:r>
              <a:rPr lang="es-CL" sz="2000" i="1" dirty="0" smtClean="0"/>
              <a:t>-Registro </a:t>
            </a:r>
            <a:r>
              <a:rPr lang="es-CL" sz="2000" i="1" dirty="0"/>
              <a:t>Civil: </a:t>
            </a:r>
            <a:r>
              <a:rPr lang="es-CL" sz="2000" dirty="0"/>
              <a:t>Emisión de Certificado de Antecedentes y Clave </a:t>
            </a:r>
            <a:r>
              <a:rPr lang="es-CL" sz="2000" dirty="0" smtClean="0"/>
              <a:t>Única.</a:t>
            </a:r>
          </a:p>
          <a:p>
            <a:pPr algn="just"/>
            <a:endParaRPr lang="es-CL" sz="2000" dirty="0"/>
          </a:p>
          <a:p>
            <a:pPr algn="just"/>
            <a:r>
              <a:rPr lang="es-CL" sz="2000" dirty="0" smtClean="0"/>
              <a:t>-</a:t>
            </a:r>
            <a:r>
              <a:rPr lang="es-CL" sz="2000" i="1" dirty="0" smtClean="0"/>
              <a:t>Clínica Jurídica </a:t>
            </a:r>
            <a:r>
              <a:rPr lang="es-CL" sz="2000" i="1" dirty="0"/>
              <a:t>Universidad del Desarrollo(Renca): </a:t>
            </a:r>
            <a:r>
              <a:rPr lang="es-CL" sz="2000" dirty="0"/>
              <a:t>Causas </a:t>
            </a:r>
            <a:r>
              <a:rPr lang="es-CL" sz="2000" dirty="0" smtClean="0"/>
              <a:t>Civiles.</a:t>
            </a:r>
          </a:p>
          <a:p>
            <a:pPr algn="just"/>
            <a:endParaRPr lang="es-CL" sz="2000" dirty="0"/>
          </a:p>
          <a:p>
            <a:pPr algn="just"/>
            <a:r>
              <a:rPr lang="es-CL" sz="2000" i="1" dirty="0" smtClean="0"/>
              <a:t>-Corporación de Asistencia Judicial Renca : </a:t>
            </a:r>
            <a:r>
              <a:rPr lang="es-CL" sz="2000" dirty="0"/>
              <a:t>Causas de Familia y Causas </a:t>
            </a:r>
            <a:r>
              <a:rPr lang="es-CL" sz="2000" dirty="0" smtClean="0"/>
              <a:t>Civiles.</a:t>
            </a:r>
          </a:p>
          <a:p>
            <a:pPr algn="just"/>
            <a:endParaRPr lang="es-CL" sz="1600" dirty="0"/>
          </a:p>
        </p:txBody>
      </p:sp>
      <p:pic>
        <p:nvPicPr>
          <p:cNvPr id="1026" name="Picture 2" descr="https://pbs.twimg.com/profile_images/987379462726717440/TrREtP3O_4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3083" y="3608795"/>
            <a:ext cx="1065213" cy="106521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10443083" y="4878739"/>
            <a:ext cx="1075008" cy="1075008"/>
          </a:xfrm>
          <a:prstGeom prst="rect">
            <a:avLst/>
          </a:prstGeom>
        </p:spPr>
      </p:pic>
      <p:pic>
        <p:nvPicPr>
          <p:cNvPr id="1034" name="Picture 10" descr="https://encrypted-tbn0.gstatic.com/images?q=tbn:ANd9GcRb2JuJ-nA9DtFA91K_nENCejziJR9ii5nAB6tYxVNOamlafz1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787" y="1913206"/>
            <a:ext cx="1647100" cy="149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55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7238310" y="5769757"/>
            <a:ext cx="1336788" cy="1336788"/>
          </a:xfrm>
          <a:prstGeom prst="rect">
            <a:avLst/>
          </a:prstGeom>
        </p:spPr>
      </p:pic>
      <p:sp>
        <p:nvSpPr>
          <p:cNvPr id="3" name="CuadroTexto 2"/>
          <p:cNvSpPr txBox="1"/>
          <p:nvPr/>
        </p:nvSpPr>
        <p:spPr>
          <a:xfrm>
            <a:off x="391887" y="1436915"/>
            <a:ext cx="7471953" cy="5416868"/>
          </a:xfrm>
          <a:prstGeom prst="rect">
            <a:avLst/>
          </a:prstGeom>
          <a:noFill/>
        </p:spPr>
        <p:txBody>
          <a:bodyPr wrap="square" rtlCol="0">
            <a:spAutoFit/>
          </a:bodyPr>
          <a:lstStyle/>
          <a:p>
            <a:r>
              <a:rPr lang="es-CL" sz="2200" b="1" u="sng" dirty="0" smtClean="0"/>
              <a:t>Regionales:</a:t>
            </a:r>
          </a:p>
          <a:p>
            <a:endParaRPr lang="es-CL" b="1" dirty="0"/>
          </a:p>
          <a:p>
            <a:r>
              <a:rPr lang="es-CL" dirty="0"/>
              <a:t>-Defensoría </a:t>
            </a:r>
            <a:r>
              <a:rPr lang="es-CL" dirty="0" smtClean="0"/>
              <a:t>Publica</a:t>
            </a:r>
          </a:p>
          <a:p>
            <a:endParaRPr lang="es-CL" dirty="0"/>
          </a:p>
          <a:p>
            <a:r>
              <a:rPr lang="es-CL" dirty="0" smtClean="0"/>
              <a:t>-Corporación </a:t>
            </a:r>
            <a:r>
              <a:rPr lang="es-CL" dirty="0"/>
              <a:t>Asistencia Judicial Penal (causas antiguas</a:t>
            </a:r>
            <a:r>
              <a:rPr lang="es-CL" dirty="0" smtClean="0"/>
              <a:t>)</a:t>
            </a:r>
          </a:p>
          <a:p>
            <a:pPr marL="285750" indent="-285750">
              <a:buFontTx/>
              <a:buChar char="-"/>
            </a:pPr>
            <a:endParaRPr lang="es-CL" dirty="0"/>
          </a:p>
          <a:p>
            <a:r>
              <a:rPr lang="es-CL" dirty="0"/>
              <a:t>-CRS – Centros de Reinserción </a:t>
            </a:r>
            <a:r>
              <a:rPr lang="es-CL" dirty="0" smtClean="0"/>
              <a:t>Social</a:t>
            </a:r>
          </a:p>
          <a:p>
            <a:endParaRPr lang="es-CL" dirty="0"/>
          </a:p>
          <a:p>
            <a:r>
              <a:rPr lang="es-CL" dirty="0"/>
              <a:t>-CAIS - </a:t>
            </a:r>
            <a:r>
              <a:rPr lang="es-MX" dirty="0"/>
              <a:t>Centros de Apoyo para la Integración </a:t>
            </a:r>
            <a:r>
              <a:rPr lang="es-MX" dirty="0" smtClean="0"/>
              <a:t>Social</a:t>
            </a:r>
          </a:p>
          <a:p>
            <a:endParaRPr lang="es-CL" dirty="0"/>
          </a:p>
          <a:p>
            <a:r>
              <a:rPr lang="es-CL" dirty="0"/>
              <a:t>-Tribunales/Juzgados </a:t>
            </a:r>
            <a:r>
              <a:rPr lang="es-CL" dirty="0" smtClean="0"/>
              <a:t>responsables</a:t>
            </a:r>
          </a:p>
          <a:p>
            <a:endParaRPr lang="es-CL" dirty="0"/>
          </a:p>
          <a:p>
            <a:r>
              <a:rPr lang="es-CL" dirty="0"/>
              <a:t>-ONG 81 </a:t>
            </a:r>
            <a:r>
              <a:rPr lang="es-CL" dirty="0" smtClean="0"/>
              <a:t>Razones</a:t>
            </a:r>
          </a:p>
          <a:p>
            <a:endParaRPr lang="es-CL" dirty="0"/>
          </a:p>
          <a:p>
            <a:pPr>
              <a:buFontTx/>
              <a:buChar char="-"/>
            </a:pPr>
            <a:r>
              <a:rPr lang="es-CL" dirty="0"/>
              <a:t>Instituto Nacional Derechos </a:t>
            </a:r>
            <a:r>
              <a:rPr lang="es-CL" dirty="0" smtClean="0"/>
              <a:t>Humanos</a:t>
            </a:r>
          </a:p>
          <a:p>
            <a:pPr>
              <a:buFontTx/>
              <a:buChar char="-"/>
            </a:pPr>
            <a:endParaRPr lang="es-CL" dirty="0"/>
          </a:p>
          <a:p>
            <a:pPr>
              <a:buFontTx/>
              <a:buChar char="-"/>
            </a:pPr>
            <a:r>
              <a:rPr lang="es-CL" dirty="0"/>
              <a:t>ONG </a:t>
            </a:r>
            <a:r>
              <a:rPr lang="es-CL" dirty="0" err="1"/>
              <a:t>Migramigos</a:t>
            </a:r>
            <a:r>
              <a:rPr lang="es-CL" dirty="0"/>
              <a:t> (Regularización de documentos de identificación, penal</a:t>
            </a:r>
            <a:r>
              <a:rPr lang="es-CL" dirty="0" smtClean="0"/>
              <a:t>)</a:t>
            </a:r>
          </a:p>
          <a:p>
            <a:pPr>
              <a:buFontTx/>
              <a:buChar char="-"/>
            </a:pPr>
            <a:endParaRPr lang="es-CL" dirty="0"/>
          </a:p>
          <a:p>
            <a:r>
              <a:rPr lang="es-CL" dirty="0"/>
              <a:t>- INCAMI (Regularización de documentos, redes laborales)</a:t>
            </a:r>
          </a:p>
        </p:txBody>
      </p:sp>
      <p:sp>
        <p:nvSpPr>
          <p:cNvPr id="4" name="Título 1"/>
          <p:cNvSpPr>
            <a:spLocks noGrp="1"/>
          </p:cNvSpPr>
          <p:nvPr>
            <p:ph type="title"/>
          </p:nvPr>
        </p:nvSpPr>
        <p:spPr>
          <a:xfrm>
            <a:off x="0" y="365125"/>
            <a:ext cx="12192000" cy="929103"/>
          </a:xfrm>
          <a:solidFill>
            <a:schemeClr val="accent1"/>
          </a:solidFill>
        </p:spPr>
        <p:txBody>
          <a:bodyPr>
            <a:normAutofit/>
          </a:bodyPr>
          <a:lstStyle/>
          <a:p>
            <a:pPr algn="ctr"/>
            <a:r>
              <a:rPr lang="es-CL" sz="4000" b="1" dirty="0" smtClean="0">
                <a:solidFill>
                  <a:schemeClr val="bg1"/>
                </a:solidFill>
              </a:rPr>
              <a:t>Redes de Asesoría Jurídica</a:t>
            </a:r>
            <a:endParaRPr lang="es-CL" sz="4000" b="1" dirty="0">
              <a:solidFill>
                <a:schemeClr val="bg1"/>
              </a:solidFill>
            </a:endParaRPr>
          </a:p>
        </p:txBody>
      </p:sp>
      <p:pic>
        <p:nvPicPr>
          <p:cNvPr id="2050" name="Picture 2" descr="http://www.cajmetro.cl/wp-content/uploads/2017/10/logo-caj-metro-alta-1-1024x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9276" y="1567541"/>
            <a:ext cx="1409551" cy="12801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1TBZlRZ3rvcE2j1XKgqVkXoSGllmhO5nla83ncIGnCw8vFTPB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1117" y="1274871"/>
            <a:ext cx="2076631" cy="13061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6935640" y="2847700"/>
            <a:ext cx="1463188" cy="1368585"/>
          </a:xfrm>
          <a:prstGeom prst="rect">
            <a:avLst/>
          </a:prstGeom>
        </p:spPr>
      </p:pic>
      <p:pic>
        <p:nvPicPr>
          <p:cNvPr id="6" name="Imagen 5"/>
          <p:cNvPicPr>
            <a:picLocks noChangeAspect="1"/>
          </p:cNvPicPr>
          <p:nvPr/>
        </p:nvPicPr>
        <p:blipFill>
          <a:blip r:embed="rId6"/>
          <a:stretch>
            <a:fillRect/>
          </a:stretch>
        </p:blipFill>
        <p:spPr>
          <a:xfrm>
            <a:off x="9622555" y="2365927"/>
            <a:ext cx="2296013" cy="1333642"/>
          </a:xfrm>
          <a:prstGeom prst="rect">
            <a:avLst/>
          </a:prstGeom>
        </p:spPr>
      </p:pic>
      <p:pic>
        <p:nvPicPr>
          <p:cNvPr id="7" name="Imagen 6"/>
          <p:cNvPicPr>
            <a:picLocks noChangeAspect="1"/>
          </p:cNvPicPr>
          <p:nvPr/>
        </p:nvPicPr>
        <p:blipFill>
          <a:blip r:embed="rId7"/>
          <a:stretch>
            <a:fillRect/>
          </a:stretch>
        </p:blipFill>
        <p:spPr>
          <a:xfrm>
            <a:off x="7030242" y="4216285"/>
            <a:ext cx="1368585" cy="1368585"/>
          </a:xfrm>
          <a:prstGeom prst="rect">
            <a:avLst/>
          </a:prstGeom>
        </p:spPr>
      </p:pic>
      <p:pic>
        <p:nvPicPr>
          <p:cNvPr id="10" name="Imagen 9"/>
          <p:cNvPicPr>
            <a:picLocks noChangeAspect="1"/>
          </p:cNvPicPr>
          <p:nvPr/>
        </p:nvPicPr>
        <p:blipFill>
          <a:blip r:embed="rId8"/>
          <a:stretch>
            <a:fillRect/>
          </a:stretch>
        </p:blipFill>
        <p:spPr>
          <a:xfrm>
            <a:off x="9924154" y="5337814"/>
            <a:ext cx="1457685" cy="1457685"/>
          </a:xfrm>
          <a:prstGeom prst="rect">
            <a:avLst/>
          </a:prstGeom>
        </p:spPr>
      </p:pic>
      <p:pic>
        <p:nvPicPr>
          <p:cNvPr id="12" name="Imagen 11"/>
          <p:cNvPicPr>
            <a:picLocks noChangeAspect="1"/>
          </p:cNvPicPr>
          <p:nvPr/>
        </p:nvPicPr>
        <p:blipFill>
          <a:blip r:embed="rId9"/>
          <a:stretch>
            <a:fillRect/>
          </a:stretch>
        </p:blipFill>
        <p:spPr>
          <a:xfrm>
            <a:off x="9881290" y="3676576"/>
            <a:ext cx="1500549" cy="1416103"/>
          </a:xfrm>
          <a:prstGeom prst="rect">
            <a:avLst/>
          </a:prstGeom>
        </p:spPr>
      </p:pic>
    </p:spTree>
    <p:extLst>
      <p:ext uri="{BB962C8B-B14F-4D97-AF65-F5344CB8AC3E}">
        <p14:creationId xmlns:p14="http://schemas.microsoft.com/office/powerpoint/2010/main" val="2548680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999441"/>
          </a:xfrm>
          <a:solidFill>
            <a:schemeClr val="accent1"/>
          </a:solidFill>
        </p:spPr>
        <p:txBody>
          <a:bodyPr>
            <a:normAutofit/>
          </a:bodyPr>
          <a:lstStyle/>
          <a:p>
            <a:pPr algn="ctr"/>
            <a:r>
              <a:rPr lang="es-CL" sz="4000" b="1" dirty="0" smtClean="0">
                <a:solidFill>
                  <a:schemeClr val="bg1"/>
                </a:solidFill>
              </a:rPr>
              <a:t>Lecciones desde la Gestión en Renca</a:t>
            </a:r>
            <a:endParaRPr lang="es-CL" sz="4000" b="1" dirty="0">
              <a:solidFill>
                <a:schemeClr val="bg1"/>
              </a:solidFill>
            </a:endParaRPr>
          </a:p>
        </p:txBody>
      </p:sp>
      <p:sp>
        <p:nvSpPr>
          <p:cNvPr id="3" name="CuadroTexto 2"/>
          <p:cNvSpPr txBox="1"/>
          <p:nvPr/>
        </p:nvSpPr>
        <p:spPr>
          <a:xfrm>
            <a:off x="309489" y="1716259"/>
            <a:ext cx="8904850" cy="4770537"/>
          </a:xfrm>
          <a:prstGeom prst="rect">
            <a:avLst/>
          </a:prstGeom>
          <a:noFill/>
          <a:ln>
            <a:solidFill>
              <a:schemeClr val="tx2"/>
            </a:solidFill>
          </a:ln>
        </p:spPr>
        <p:txBody>
          <a:bodyPr wrap="square" rtlCol="0">
            <a:spAutoFit/>
          </a:bodyPr>
          <a:lstStyle/>
          <a:p>
            <a:pPr algn="just"/>
            <a:r>
              <a:rPr lang="es-CL" sz="1600" dirty="0" smtClean="0"/>
              <a:t>Actualmente en la comuna de Renca </a:t>
            </a:r>
            <a:r>
              <a:rPr lang="es-CL" sz="1600" dirty="0"/>
              <a:t>no existe ningún programa o componente </a:t>
            </a:r>
            <a:r>
              <a:rPr lang="es-CL" sz="1600" dirty="0" smtClean="0"/>
              <a:t>especifico, que </a:t>
            </a:r>
            <a:r>
              <a:rPr lang="es-CL" sz="1600" dirty="0"/>
              <a:t>pueda apoyar a las personas que presentan antecedentes penales en el área </a:t>
            </a:r>
            <a:r>
              <a:rPr lang="es-CL" sz="1600" dirty="0" smtClean="0"/>
              <a:t>jurídica.</a:t>
            </a:r>
          </a:p>
          <a:p>
            <a:pPr algn="just"/>
            <a:endParaRPr lang="es-CL" sz="1600" dirty="0"/>
          </a:p>
          <a:p>
            <a:pPr algn="just"/>
            <a:r>
              <a:rPr lang="es-CL" sz="1600" dirty="0" smtClean="0"/>
              <a:t> A la vez que se percibe un enorme </a:t>
            </a:r>
            <a:r>
              <a:rPr lang="es-CL" sz="1600" dirty="0"/>
              <a:t>desconocimiento por parte de la población en relación a la posibilidad de omitir/eliminar los antecedentes penales, lo que </a:t>
            </a:r>
            <a:r>
              <a:rPr lang="es-CL" sz="1600" dirty="0" smtClean="0"/>
              <a:t>debería ser mayormente informado y expuesto por ejemplo por dispositivos de Gendarmería, entendiendo la responsabilidad que tienen en por la promoción de la Reinserción Social de los penados (se visualizan confusiones por parte de los usuarios de los procesos de omisión y eliminación de antecedentes).</a:t>
            </a:r>
          </a:p>
          <a:p>
            <a:pPr algn="just"/>
            <a:endParaRPr lang="es-CL" sz="1600" dirty="0"/>
          </a:p>
          <a:p>
            <a:pPr algn="just"/>
            <a:r>
              <a:rPr lang="es-CL" sz="1600" dirty="0" smtClean="0"/>
              <a:t>Desde el Programa, no se contempló la necesidad de apoyo directo </a:t>
            </a:r>
            <a:r>
              <a:rPr lang="es-CL" sz="1600" dirty="0"/>
              <a:t>de ningún abogado, lo que dificulta </a:t>
            </a:r>
            <a:r>
              <a:rPr lang="es-CL" sz="1600" dirty="0" smtClean="0"/>
              <a:t>el </a:t>
            </a:r>
            <a:r>
              <a:rPr lang="es-CL" sz="1600" dirty="0"/>
              <a:t>proceso </a:t>
            </a:r>
            <a:r>
              <a:rPr lang="es-CL" sz="1600" dirty="0" smtClean="0"/>
              <a:t>de orientación en las comunas donde no se cuenta con apoyo jurídico municipal hacia los vecinos. </a:t>
            </a:r>
            <a:r>
              <a:rPr lang="es-CL" sz="1600" dirty="0"/>
              <a:t>Los equipos comunales </a:t>
            </a:r>
            <a:r>
              <a:rPr lang="es-CL" sz="1600" dirty="0" smtClean="0"/>
              <a:t>han intentado sistemáticamente apoyar en </a:t>
            </a:r>
            <a:r>
              <a:rPr lang="es-CL" sz="1600" dirty="0"/>
              <a:t>algunos ámbitos pero también hay que considerar que </a:t>
            </a:r>
            <a:r>
              <a:rPr lang="es-CL" sz="1600" dirty="0" smtClean="0"/>
              <a:t>se entregan informaciones diferentes entre las distintas instituciones de la red. </a:t>
            </a:r>
          </a:p>
          <a:p>
            <a:pPr algn="just"/>
            <a:endParaRPr lang="es-CL" sz="1600" dirty="0"/>
          </a:p>
          <a:p>
            <a:pPr algn="just"/>
            <a:r>
              <a:rPr lang="es-CL" sz="1600" dirty="0" smtClean="0"/>
              <a:t>Dentro del Programa, los profesionales fueron construyendo un conocimiento situado acerca del apoyo en el ámbito judicial, lo que se logró también desde las interacciones de los distintos profesionales del VAE y el compartir las redes de apoyo. Sin perjuicio de lo anterior, es importante poder generar mayor apertura desde los Municipios y la sociedad en general, acerca de ésta temática. </a:t>
            </a:r>
          </a:p>
        </p:txBody>
      </p:sp>
      <p:pic>
        <p:nvPicPr>
          <p:cNvPr id="4" name="Imagen 3"/>
          <p:cNvPicPr>
            <a:picLocks noChangeAspect="1"/>
          </p:cNvPicPr>
          <p:nvPr/>
        </p:nvPicPr>
        <p:blipFill>
          <a:blip r:embed="rId2"/>
          <a:stretch>
            <a:fillRect/>
          </a:stretch>
        </p:blipFill>
        <p:spPr>
          <a:xfrm>
            <a:off x="9920686" y="3059020"/>
            <a:ext cx="1944793" cy="2085013"/>
          </a:xfrm>
          <a:prstGeom prst="rect">
            <a:avLst/>
          </a:prstGeom>
        </p:spPr>
      </p:pic>
    </p:spTree>
    <p:extLst>
      <p:ext uri="{BB962C8B-B14F-4D97-AF65-F5344CB8AC3E}">
        <p14:creationId xmlns:p14="http://schemas.microsoft.com/office/powerpoint/2010/main" val="35920945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1051</Words>
  <Application>Microsoft Macintosh PowerPoint</Application>
  <PresentationFormat>Personalizado</PresentationFormat>
  <Paragraphs>113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Programa Volver a Empezar</vt:lpstr>
      <vt:lpstr>Relevancia de la temática </vt:lpstr>
      <vt:lpstr>Realidad Comunal</vt:lpstr>
      <vt:lpstr>Dificultades en la práctica</vt:lpstr>
      <vt:lpstr>Dificultades en la practica:</vt:lpstr>
      <vt:lpstr>Claves del Trabajo Intersectorial</vt:lpstr>
      <vt:lpstr>Redes de Asesoría Jurídica</vt:lpstr>
      <vt:lpstr>Redes de Asesoría Jurídica</vt:lpstr>
      <vt:lpstr>Lecciones desde la Gestión en Renca</vt:lpstr>
      <vt:lpstr>Recomendaciones:</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Volver a Empezar</dc:title>
  <dc:creator>HP</dc:creator>
  <cp:lastModifiedBy>Andrea Cabezón</cp:lastModifiedBy>
  <cp:revision>40</cp:revision>
  <cp:lastPrinted>2019-04-09T18:07:36Z</cp:lastPrinted>
  <dcterms:created xsi:type="dcterms:W3CDTF">2019-04-01T12:56:13Z</dcterms:created>
  <dcterms:modified xsi:type="dcterms:W3CDTF">2019-04-09T17:18:20Z</dcterms:modified>
</cp:coreProperties>
</file>