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7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491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5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7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4784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5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825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28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010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04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719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784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57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490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5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775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A177E-C70D-4A75-A7C0-5E86A98866B7}" type="datetimeFigureOut">
              <a:rPr lang="es-CL" smtClean="0"/>
              <a:t>10-04-2019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03CB1AF-59BA-4C4D-82C2-E9FC2A7F3E0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693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93246" y="1794013"/>
            <a:ext cx="6815669" cy="1515533"/>
          </a:xfrm>
        </p:spPr>
        <p:txBody>
          <a:bodyPr/>
          <a:lstStyle/>
          <a:p>
            <a:r>
              <a:rPr lang="es-CL" sz="3200" dirty="0" smtClean="0"/>
              <a:t>Aspecto claves para la reinserción social en el ámbito vincular/grupos de referencia</a:t>
            </a:r>
            <a:endParaRPr lang="es-CL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56762" y="3470313"/>
            <a:ext cx="7337234" cy="1949986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Reflexiones centradas en la atención de casos de mujeres bajo consumo problemáticos de drogas y alcohol del Programa Mujeres Ambulatorio Intensivo (M-PAI), COSAM </a:t>
            </a:r>
            <a:r>
              <a:rPr lang="es-CL" dirty="0" smtClean="0"/>
              <a:t>Pudahuel</a:t>
            </a:r>
          </a:p>
          <a:p>
            <a:pPr algn="r">
              <a:lnSpc>
                <a:spcPct val="120000"/>
              </a:lnSpc>
            </a:pPr>
            <a:r>
              <a:rPr lang="es-CL" dirty="0"/>
              <a:t>	</a:t>
            </a:r>
            <a:r>
              <a:rPr lang="es-CL" dirty="0" smtClean="0"/>
              <a:t>			</a:t>
            </a:r>
            <a:r>
              <a:rPr lang="es-CL" sz="1400" dirty="0" smtClean="0"/>
              <a:t>Felipe Leiva Guerrero</a:t>
            </a:r>
          </a:p>
          <a:p>
            <a:pPr algn="r">
              <a:lnSpc>
                <a:spcPct val="120000"/>
              </a:lnSpc>
            </a:pPr>
            <a:r>
              <a:rPr lang="es-CL" sz="1400" dirty="0" smtClean="0"/>
              <a:t>Lic. Trabajo Social  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58883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Gracias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8478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Equipo M - PAI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Psicóloga</a:t>
            </a:r>
          </a:p>
          <a:p>
            <a:r>
              <a:rPr lang="es-CL" dirty="0" smtClean="0"/>
              <a:t>Trabajador Social </a:t>
            </a:r>
          </a:p>
          <a:p>
            <a:r>
              <a:rPr lang="es-CL" dirty="0" smtClean="0"/>
              <a:t>Técnico en Rehabilitación </a:t>
            </a:r>
          </a:p>
          <a:p>
            <a:r>
              <a:rPr lang="es-CL" dirty="0" smtClean="0"/>
              <a:t>Terapeuta Ocupacional </a:t>
            </a:r>
          </a:p>
          <a:p>
            <a:r>
              <a:rPr lang="es-CL" dirty="0" smtClean="0"/>
              <a:t>Psiquiatra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8424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Perfil de atención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L" dirty="0" smtClean="0"/>
              <a:t>Mujeres mayores de 18 años. </a:t>
            </a:r>
          </a:p>
          <a:p>
            <a:r>
              <a:rPr lang="es-CL" dirty="0" smtClean="0"/>
              <a:t>Residencia en Pudahuel (sector sur).</a:t>
            </a:r>
          </a:p>
          <a:p>
            <a:r>
              <a:rPr lang="es-CL" dirty="0" smtClean="0"/>
              <a:t>Diagnóstico de Consumo Perjudicial o Dependiente de drogas (CIE-10).</a:t>
            </a:r>
          </a:p>
          <a:p>
            <a:r>
              <a:rPr lang="es-CL" dirty="0" smtClean="0"/>
              <a:t>Compromiso Biopsicosocial Moderado a Severo.</a:t>
            </a:r>
          </a:p>
          <a:p>
            <a:r>
              <a:rPr lang="es-CL" dirty="0" smtClean="0"/>
              <a:t>Con o sin </a:t>
            </a:r>
            <a:r>
              <a:rPr lang="es-CL" dirty="0" err="1" smtClean="0"/>
              <a:t>co</a:t>
            </a:r>
            <a:r>
              <a:rPr lang="es-CL" dirty="0" smtClean="0"/>
              <a:t>-morbilidad psiquiátrica o somática moderada.</a:t>
            </a:r>
          </a:p>
          <a:p>
            <a:r>
              <a:rPr lang="es-CL" dirty="0" smtClean="0"/>
              <a:t>Dificultad en el ejercicio de actividad diaria (Trabajo, estudios y otros)</a:t>
            </a:r>
          </a:p>
          <a:p>
            <a:r>
              <a:rPr lang="es-CL" dirty="0" smtClean="0"/>
              <a:t>*Pueden ingresar a tratamiento en condiciones de gestación y lactancia (activación protocolo).</a:t>
            </a:r>
          </a:p>
          <a:p>
            <a:r>
              <a:rPr lang="es-CL" dirty="0" smtClean="0"/>
              <a:t>Se espera que presenten algún grado de soporte familiar, que acompañe al proceso. 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0481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Línea de intervención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Patrón de consumo</a:t>
            </a:r>
          </a:p>
          <a:p>
            <a:r>
              <a:rPr lang="es-CL" dirty="0" smtClean="0"/>
              <a:t>Situación Salud Mental</a:t>
            </a:r>
          </a:p>
          <a:p>
            <a:r>
              <a:rPr lang="es-CL" dirty="0" smtClean="0"/>
              <a:t>Situación Familiar </a:t>
            </a:r>
          </a:p>
          <a:p>
            <a:r>
              <a:rPr lang="es-CL" dirty="0" smtClean="0"/>
              <a:t>Relaciones interpersonales </a:t>
            </a:r>
          </a:p>
          <a:p>
            <a:r>
              <a:rPr lang="es-CL" dirty="0" smtClean="0"/>
              <a:t>Situación Ocupacional </a:t>
            </a:r>
          </a:p>
          <a:p>
            <a:r>
              <a:rPr lang="es-CL" dirty="0" smtClean="0"/>
              <a:t>Integración Social </a:t>
            </a:r>
          </a:p>
          <a:p>
            <a:r>
              <a:rPr lang="es-CL" dirty="0" smtClean="0"/>
              <a:t>Transgresión a la Norma Social</a:t>
            </a:r>
          </a:p>
        </p:txBody>
      </p:sp>
    </p:spTree>
    <p:extLst>
      <p:ext uri="{BB962C8B-B14F-4D97-AF65-F5344CB8AC3E}">
        <p14:creationId xmlns:p14="http://schemas.microsoft.com/office/powerpoint/2010/main" val="310222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VAE - MPAI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Reunión de presentación al área de adicciones de COSAM Pudahuel:           14 junio de 2018 </a:t>
            </a:r>
          </a:p>
          <a:p>
            <a:r>
              <a:rPr lang="es-CL" dirty="0" smtClean="0"/>
              <a:t>Objetivos: </a:t>
            </a:r>
          </a:p>
          <a:p>
            <a:pPr lvl="1"/>
            <a:r>
              <a:rPr lang="es-CL" dirty="0" smtClean="0"/>
              <a:t>Conocer el programa y funcionamiento a nivel comunal.</a:t>
            </a:r>
          </a:p>
          <a:p>
            <a:pPr lvl="1"/>
            <a:r>
              <a:rPr lang="es-CL" dirty="0" smtClean="0"/>
              <a:t>Participación de capacitación del programa VAE para M-PAI.</a:t>
            </a:r>
          </a:p>
          <a:p>
            <a:pPr lvl="1"/>
            <a:r>
              <a:rPr lang="es-CL" dirty="0" smtClean="0"/>
              <a:t>Presentación de casos (2) </a:t>
            </a:r>
            <a:r>
              <a:rPr lang="es-CL" b="1" i="1" dirty="0" smtClean="0"/>
              <a:t>usuarias de segunda línea</a:t>
            </a:r>
            <a:r>
              <a:rPr lang="es-CL" dirty="0" smtClean="0"/>
              <a:t> (con historial de antecedentes penales). </a:t>
            </a:r>
          </a:p>
        </p:txBody>
      </p:sp>
    </p:spTree>
    <p:extLst>
      <p:ext uri="{BB962C8B-B14F-4D97-AF65-F5344CB8AC3E}">
        <p14:creationId xmlns:p14="http://schemas.microsoft.com/office/powerpoint/2010/main" val="170089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Resultados  presentados en la aplicación del Modelo de Gestión de Caso.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CL" dirty="0" smtClean="0"/>
              <a:t>A partir de la participación en jornadas de capacitación sobre el “Modelo de Gestión de Casos para la Reinserción” se da cuenta lo siguiente:</a:t>
            </a:r>
          </a:p>
          <a:p>
            <a:r>
              <a:rPr lang="es-CL" dirty="0" smtClean="0"/>
              <a:t>Se incorpora dentro del plan de trabajo la </a:t>
            </a:r>
            <a:r>
              <a:rPr lang="es-CL" i="1" dirty="0" smtClean="0"/>
              <a:t>Evaluación Diagnóstica de Contexto Movilizador</a:t>
            </a:r>
            <a:r>
              <a:rPr lang="es-CL" dirty="0" smtClean="0"/>
              <a:t>: “</a:t>
            </a:r>
            <a:r>
              <a:rPr lang="es-CL" b="1" dirty="0" err="1" smtClean="0"/>
              <a:t>Ecomapa</a:t>
            </a:r>
            <a:r>
              <a:rPr lang="es-CL" b="1" dirty="0" smtClean="0"/>
              <a:t> de Redes</a:t>
            </a:r>
            <a:r>
              <a:rPr lang="es-CL" dirty="0" smtClean="0"/>
              <a:t>” </a:t>
            </a:r>
            <a:r>
              <a:rPr lang="es-CL" sz="2000" dirty="0" smtClean="0"/>
              <a:t>(Muñoz, 2014)</a:t>
            </a:r>
            <a:r>
              <a:rPr lang="es-CL" dirty="0" smtClean="0"/>
              <a:t>. </a:t>
            </a:r>
            <a:r>
              <a:rPr lang="es-CL" u="sng" dirty="0" smtClean="0"/>
              <a:t>Identificación</a:t>
            </a:r>
            <a:r>
              <a:rPr lang="es-CL" dirty="0" smtClean="0"/>
              <a:t> recursos y riesgos (amigos, pares, pareja, vecinos, comunidad e instituciones).</a:t>
            </a:r>
          </a:p>
          <a:p>
            <a:r>
              <a:rPr lang="es-CL" dirty="0" smtClean="0"/>
              <a:t>Reajuste a necesidades particulares de los casos de atención (roles, funciones, </a:t>
            </a:r>
            <a:r>
              <a:rPr lang="es-CL" dirty="0" err="1" smtClean="0"/>
              <a:t>etereotipos</a:t>
            </a:r>
            <a:r>
              <a:rPr lang="es-CL" dirty="0"/>
              <a:t> </a:t>
            </a:r>
            <a:r>
              <a:rPr lang="es-CL" dirty="0" smtClean="0"/>
              <a:t>y prejuicios)  “</a:t>
            </a:r>
            <a:r>
              <a:rPr lang="es-CL" b="1" dirty="0" smtClean="0"/>
              <a:t>Enfoque de Género</a:t>
            </a:r>
            <a:r>
              <a:rPr lang="es-CL" dirty="0" smtClean="0"/>
              <a:t>”.</a:t>
            </a:r>
          </a:p>
          <a:p>
            <a:r>
              <a:rPr lang="es-CL" dirty="0" smtClean="0"/>
              <a:t>Incorporación de acciones que permitan desacelerar actividad delictiva (Enfoque del Desistimiento). Efecto positivo en la aplicación de instrumento que permitió generar comprensión de las dinámicas relacionales en los recursos y riesgos presentados.</a:t>
            </a:r>
          </a:p>
          <a:p>
            <a:r>
              <a:rPr lang="es-CL" dirty="0" smtClean="0"/>
              <a:t>Lo anterior permitió:</a:t>
            </a:r>
          </a:p>
          <a:p>
            <a:pPr lvl="1"/>
            <a:r>
              <a:rPr lang="es-CL" dirty="0" smtClean="0"/>
              <a:t>Resultados favorables en la detención de conductas delictuales por un promedio de 6 meses para casos M – PAI. </a:t>
            </a:r>
          </a:p>
          <a:p>
            <a:pPr lvl="1"/>
            <a:r>
              <a:rPr lang="es-CL" dirty="0" smtClean="0"/>
              <a:t>Favoreció la abstinencia por 6 meses en consumo de drogas (PBC – COC – THC – BZD).</a:t>
            </a:r>
          </a:p>
          <a:p>
            <a:pPr lvl="1"/>
            <a:r>
              <a:rPr lang="es-CL" dirty="0" smtClean="0"/>
              <a:t>Vincularse con las redes comunitarias e Instituciones (Municipalidad, ONG, Tribunales, Programas Colaboradores de SENAME).</a:t>
            </a:r>
          </a:p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420376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Preguntas orientadoras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¿Qué lecciones y aprendizajes se obtienen de la implementación del programa Volver a Empezar en el eje familiar vincular? ¿Cuál es la importancia de trabajar con los grupos de referencia? ¿Cuáles son los facilitadores y obstáculos que se encontraron? ¿cómo promover el apoyo intersectorial en estas materias? ¿Cómo enfrentar personas que no tienen vínculos de apoyo?</a:t>
            </a:r>
          </a:p>
        </p:txBody>
      </p:sp>
    </p:spTree>
    <p:extLst>
      <p:ext uri="{BB962C8B-B14F-4D97-AF65-F5344CB8AC3E}">
        <p14:creationId xmlns:p14="http://schemas.microsoft.com/office/powerpoint/2010/main" val="20857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Reflexiones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CL" dirty="0" smtClean="0"/>
              <a:t>Familiar – vincular: </a:t>
            </a:r>
          </a:p>
          <a:p>
            <a:pPr lvl="1"/>
            <a:r>
              <a:rPr lang="es-CL" dirty="0" smtClean="0"/>
              <a:t>Participación familiar al proceso de tratamiento (baja e inconsistente).</a:t>
            </a:r>
            <a:endParaRPr lang="es-CL" dirty="0"/>
          </a:p>
          <a:p>
            <a:pPr lvl="1"/>
            <a:r>
              <a:rPr lang="es-CL" dirty="0" smtClean="0"/>
              <a:t>Considerar aspectos culturales y transgeneracionales de familia de usuaria (asociación a grupos de pares que presentan conductas delictivas, micro – tráfico al contexto más inmediato al domicilio).</a:t>
            </a:r>
          </a:p>
          <a:p>
            <a:r>
              <a:rPr lang="es-CL" dirty="0" smtClean="0"/>
              <a:t>Inclusión comunitaria:</a:t>
            </a:r>
          </a:p>
          <a:p>
            <a:pPr lvl="1"/>
            <a:r>
              <a:rPr lang="es-CL" dirty="0" smtClean="0"/>
              <a:t>Programas de capacitación, talleres y/o oficios.</a:t>
            </a:r>
          </a:p>
          <a:p>
            <a:pPr lvl="1"/>
            <a:r>
              <a:rPr lang="es-CL" dirty="0" smtClean="0"/>
              <a:t>Participación a talleres grupales comunitarios de COSAM Pudahuel. </a:t>
            </a:r>
          </a:p>
          <a:p>
            <a:r>
              <a:rPr lang="es-CL" dirty="0" smtClean="0"/>
              <a:t>Gestiones de redes e instituciones:</a:t>
            </a:r>
          </a:p>
          <a:p>
            <a:pPr lvl="1"/>
            <a:r>
              <a:rPr lang="es-CL" dirty="0" smtClean="0"/>
              <a:t>Ilustre Municipalidad de Pudahuel (DIDECO).</a:t>
            </a:r>
          </a:p>
          <a:p>
            <a:pPr lvl="1"/>
            <a:r>
              <a:rPr lang="es-CL" dirty="0" smtClean="0"/>
              <a:t>Programas Colaboradores de SENAME (OPD).</a:t>
            </a:r>
          </a:p>
          <a:p>
            <a:pPr lvl="1"/>
            <a:r>
              <a:rPr lang="es-CL" dirty="0" smtClean="0"/>
              <a:t>Tribunal de Familia (Pudahuel – San Miguel).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0048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Extras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L" dirty="0" smtClean="0"/>
              <a:t>A partir del proyecto Piloto se realiza las siguientes acciones en el segundo semestre de 2018:</a:t>
            </a:r>
          </a:p>
          <a:p>
            <a:r>
              <a:rPr lang="es-CL" dirty="0" smtClean="0"/>
              <a:t>Invitación del Programa VAE a la Red de No Violencia Intrafamiliar de Pudahuel (APS, Programas Colaboradores de SENAME, SENDA Previene, Casa </a:t>
            </a:r>
            <a:r>
              <a:rPr lang="es-CL" dirty="0" err="1" smtClean="0"/>
              <a:t>Atiniña</a:t>
            </a:r>
            <a:r>
              <a:rPr lang="es-CL" dirty="0" smtClean="0"/>
              <a:t>, Establecimientos educacionales, Centro de Apoyo a Víctimas, Centro de la Mujer, COSAM, PDI y 26ª Comisaría de Pudahuel).</a:t>
            </a:r>
          </a:p>
          <a:p>
            <a:pPr lvl="1"/>
            <a:r>
              <a:rPr lang="es-CL" dirty="0" smtClean="0"/>
              <a:t>Presentación y breve capacitación del programa a la red con fecha septiembre 07 de 2018.</a:t>
            </a:r>
          </a:p>
          <a:p>
            <a:pPr lvl="1"/>
            <a:r>
              <a:rPr lang="es-CL" dirty="0" smtClean="0"/>
              <a:t>Participación en la organización de Capacitación de “Identidad de Género en NNA” a cargo de CT de Tribunal de Familia de Pudahuel abierto para la Red No </a:t>
            </a:r>
            <a:r>
              <a:rPr lang="es-CL" dirty="0" err="1" smtClean="0"/>
              <a:t>Vif</a:t>
            </a:r>
            <a:r>
              <a:rPr lang="es-CL" dirty="0" smtClean="0"/>
              <a:t> de Pudahuel. Octubre 18 de 2018 </a:t>
            </a:r>
          </a:p>
          <a:p>
            <a:pPr lvl="1"/>
            <a:endParaRPr lang="es-CL" dirty="0" smtClean="0"/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1871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699</Words>
  <Application>Microsoft Office PowerPoint</Application>
  <PresentationFormat>Panorámica</PresentationFormat>
  <Paragraphs>63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Orgánico</vt:lpstr>
      <vt:lpstr>Aspecto claves para la reinserción social en el ámbito vincular/grupos de referencia</vt:lpstr>
      <vt:lpstr>Equipo M - PAI</vt:lpstr>
      <vt:lpstr>Perfil de atención </vt:lpstr>
      <vt:lpstr>Línea de intervención</vt:lpstr>
      <vt:lpstr>VAE - MPAI</vt:lpstr>
      <vt:lpstr>Resultados  presentados en la aplicación del Modelo de Gestión de Caso.</vt:lpstr>
      <vt:lpstr>Preguntas orientadoras</vt:lpstr>
      <vt:lpstr>Reflexiones</vt:lpstr>
      <vt:lpstr>Extras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Adicciones</dc:creator>
  <cp:lastModifiedBy>Adicciones</cp:lastModifiedBy>
  <cp:revision>14</cp:revision>
  <dcterms:created xsi:type="dcterms:W3CDTF">2019-04-10T17:06:45Z</dcterms:created>
  <dcterms:modified xsi:type="dcterms:W3CDTF">2019-04-10T19:19:14Z</dcterms:modified>
</cp:coreProperties>
</file>