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2" r:id="rId1"/>
  </p:sldMasterIdLst>
  <p:notesMasterIdLst>
    <p:notesMasterId r:id="rId8"/>
  </p:notesMasterIdLst>
  <p:sldIdLst>
    <p:sldId id="256" r:id="rId2"/>
    <p:sldId id="257" r:id="rId3"/>
    <p:sldId id="292" r:id="rId4"/>
    <p:sldId id="258" r:id="rId5"/>
    <p:sldId id="259" r:id="rId6"/>
    <p:sldId id="291" r:id="rId7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33">
          <p15:clr>
            <a:srgbClr val="A4A3A4"/>
          </p15:clr>
        </p15:guide>
        <p15:guide id="3" pos="285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0" autoAdjust="0"/>
    <p:restoredTop sz="94364" autoAdjust="0"/>
  </p:normalViewPr>
  <p:slideViewPr>
    <p:cSldViewPr snapToGrid="0">
      <p:cViewPr varScale="1">
        <p:scale>
          <a:sx n="76" d="100"/>
          <a:sy n="76" d="100"/>
        </p:scale>
        <p:origin x="-2080" y="-104"/>
      </p:cViewPr>
      <p:guideLst>
        <p:guide orient="horz" pos="2160"/>
        <p:guide pos="3833"/>
        <p:guide pos="28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338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414463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7228845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073554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4207b61eec_0_226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g4207b61eec_0_2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4207b61eec_0_10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g4207b61eec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4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Google Shape;36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iapositiva de título">
  <p:cSld name="3_Diapositiva de título">
    <p:bg>
      <p:bgPr>
        <a:solidFill>
          <a:srgbClr val="0B3487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>
  <p:cSld name="Diapositiva de título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3" descr="01_VAE_IMAGEN.png"/>
          <p:cNvPicPr preferRelativeResize="0"/>
          <p:nvPr/>
        </p:nvPicPr>
        <p:blipFill rotWithShape="1">
          <a:blip r:embed="rId2">
            <a:alphaModFix/>
          </a:blip>
          <a:srcRect r="2500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apositiva de título">
  <p:cSld name="1_Diapositiva de título">
    <p:bg>
      <p:bgPr>
        <a:solidFill>
          <a:srgbClr val="0B3487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14;p4" descr="09_VAE_LOGO_SANTIAGO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2247377"/>
            <a:ext cx="9144000" cy="182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iapositiva de título">
  <p:cSld name="2_Diapositiva de título">
    <p:bg>
      <p:bgPr>
        <a:solidFill>
          <a:srgbClr val="0B3487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899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6" descr="02_VAE_IMAGEN.png"/>
          <p:cNvPicPr preferRelativeResize="0"/>
          <p:nvPr/>
        </p:nvPicPr>
        <p:blipFill rotWithShape="1">
          <a:blip r:embed="rId3">
            <a:alphaModFix/>
          </a:blip>
          <a:srcRect l="21584" r="20703"/>
          <a:stretch/>
        </p:blipFill>
        <p:spPr>
          <a:xfrm>
            <a:off x="5771583" y="1744506"/>
            <a:ext cx="2912183" cy="2838379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6"/>
          <p:cNvSpPr/>
          <p:nvPr/>
        </p:nvSpPr>
        <p:spPr>
          <a:xfrm>
            <a:off x="671804" y="2717627"/>
            <a:ext cx="4564250" cy="1865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800" b="1" dirty="0" smtClean="0">
                <a:solidFill>
                  <a:schemeClr val="lt1"/>
                </a:solidFill>
              </a:rPr>
              <a:t>“Efectos del consumo problemático de drogas para el trabajo en reinserción social”</a:t>
            </a: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s-CL" sz="2800" b="1" dirty="0">
              <a:solidFill>
                <a:schemeClr val="lt1"/>
              </a:solidFill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s-CL" sz="2800" b="1" dirty="0" smtClean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800" b="1" dirty="0" smtClean="0">
                <a:solidFill>
                  <a:schemeClr val="lt1"/>
                </a:solidFill>
              </a:rPr>
              <a:t>Equipo comunal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800" b="1" dirty="0" smtClean="0">
                <a:solidFill>
                  <a:schemeClr val="lt1"/>
                </a:solidFill>
              </a:rPr>
              <a:t>VAE Quilicura</a:t>
            </a:r>
            <a:endParaRPr dirty="0"/>
          </a:p>
        </p:txBody>
      </p:sp>
      <p:cxnSp>
        <p:nvCxnSpPr>
          <p:cNvPr id="22" name="Google Shape;22;p6"/>
          <p:cNvCxnSpPr/>
          <p:nvPr/>
        </p:nvCxnSpPr>
        <p:spPr>
          <a:xfrm>
            <a:off x="5312228" y="2558143"/>
            <a:ext cx="0" cy="1621972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/>
          <p:nvPr/>
        </p:nvSpPr>
        <p:spPr>
          <a:xfrm>
            <a:off x="1862526" y="1625563"/>
            <a:ext cx="7307700" cy="52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76200" lvl="0" algn="just">
              <a:buClr>
                <a:srgbClr val="004899"/>
              </a:buClr>
              <a:buSzPts val="2400"/>
            </a:pPr>
            <a:r>
              <a:rPr lang="es-CL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Según el Programa VAE:</a:t>
            </a:r>
          </a:p>
          <a:p>
            <a:pPr marL="76200" lvl="0" algn="just">
              <a:buClr>
                <a:srgbClr val="004899"/>
              </a:buClr>
              <a:buSzPts val="2400"/>
            </a:pPr>
            <a:r>
              <a:rPr lang="es-CL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“El </a:t>
            </a:r>
            <a:r>
              <a:rPr lang="es-CL" sz="2400" dirty="0">
                <a:latin typeface="Calibri" panose="020F0502020204030204" pitchFamily="34" charset="0"/>
                <a:cs typeface="Calibri" panose="020F0502020204030204" pitchFamily="34" charset="0"/>
              </a:rPr>
              <a:t>área familiar/vincular se refiere a la capacidad de apoyo del grupo de referencia respecto a favorecer el proceso de reinserción y la vinculación de la persona a programas y servicios tales como CESFAM, COSAM, OPD, JUNJI, etc</a:t>
            </a:r>
            <a:r>
              <a:rPr lang="es-CL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419100" lvl="0" indent="-342900" algn="just">
              <a:buClr>
                <a:srgbClr val="004899"/>
              </a:buClr>
              <a:buSzPts val="2400"/>
              <a:buFont typeface="Arial" panose="020B0604020202020204" pitchFamily="34" charset="0"/>
              <a:buChar char="•"/>
            </a:pPr>
            <a:r>
              <a:rPr lang="es-CL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VAE Quilicura: 66% los beneficiarios contaba con antecedentes de consumo problemático de drogas:</a:t>
            </a:r>
          </a:p>
          <a:p>
            <a:pPr marL="419100" lvl="0" indent="-342900" algn="just">
              <a:buClr>
                <a:srgbClr val="004899"/>
              </a:buClr>
              <a:buSzPts val="2400"/>
              <a:buFont typeface="Arial" panose="020B0604020202020204" pitchFamily="34" charset="0"/>
              <a:buChar char="•"/>
            </a:pPr>
            <a:r>
              <a:rPr lang="es-CL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80% Hombres</a:t>
            </a:r>
          </a:p>
          <a:p>
            <a:pPr marL="419100" lvl="0" indent="-342900" algn="just">
              <a:buClr>
                <a:srgbClr val="004899"/>
              </a:buClr>
              <a:buSzPts val="2400"/>
              <a:buFont typeface="Arial" panose="020B0604020202020204" pitchFamily="34" charset="0"/>
              <a:buChar char="•"/>
            </a:pPr>
            <a:r>
              <a:rPr lang="es-CL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20% Mujeres</a:t>
            </a:r>
          </a:p>
          <a:p>
            <a:pPr marL="76200" lvl="0" algn="just">
              <a:buClr>
                <a:srgbClr val="004899"/>
              </a:buClr>
              <a:buSzPts val="2400"/>
            </a:pPr>
            <a:endParaRPr lang="es-C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6200" lvl="0" algn="just">
              <a:buClr>
                <a:srgbClr val="004899"/>
              </a:buClr>
              <a:buSzPts val="2400"/>
            </a:pPr>
            <a:endParaRPr lang="es-CL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6200" lvl="0" algn="just">
              <a:buClr>
                <a:srgbClr val="004899"/>
              </a:buClr>
              <a:buSzPts val="2400"/>
            </a:pPr>
            <a:endParaRPr sz="2400" b="1" dirty="0">
              <a:solidFill>
                <a:srgbClr val="004899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8" name="Google Shape;28;p7"/>
          <p:cNvSpPr txBox="1"/>
          <p:nvPr/>
        </p:nvSpPr>
        <p:spPr>
          <a:xfrm>
            <a:off x="1684000" y="0"/>
            <a:ext cx="4716900" cy="161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s-CL" sz="30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Diagnóstico inicial</a:t>
            </a:r>
            <a:endParaRPr sz="3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7"/>
          <p:cNvSpPr txBox="1"/>
          <p:nvPr/>
        </p:nvSpPr>
        <p:spPr>
          <a:xfrm>
            <a:off x="6553200" y="697077"/>
            <a:ext cx="232954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Logo municipio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7"/>
          <p:cNvSpPr/>
          <p:nvPr/>
        </p:nvSpPr>
        <p:spPr>
          <a:xfrm>
            <a:off x="6379029" y="413657"/>
            <a:ext cx="2503714" cy="936172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" name="Google Shape;31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26625" y="326549"/>
            <a:ext cx="2764975" cy="1106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/>
          <p:nvPr/>
        </p:nvSpPr>
        <p:spPr>
          <a:xfrm>
            <a:off x="1836400" y="877078"/>
            <a:ext cx="7307700" cy="6018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19100" indent="-342900" algn="just">
              <a:buClr>
                <a:srgbClr val="004899"/>
              </a:buClr>
              <a:buSzPts val="2400"/>
              <a:buFont typeface="Arial" panose="020B0604020202020204" pitchFamily="34" charset="0"/>
              <a:buChar char="•"/>
            </a:pPr>
            <a:r>
              <a:rPr lang="es-CL" sz="24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Participación estratégica en redes y mesas relativas a las instituciones de salud. </a:t>
            </a:r>
            <a:endParaRPr lang="es-CL" sz="2400" dirty="0" smtClean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19100" marR="0" lvl="0" indent="-342900" algn="just" rtl="0">
              <a:spcBef>
                <a:spcPts val="0"/>
              </a:spcBef>
              <a:spcAft>
                <a:spcPts val="0"/>
              </a:spcAft>
              <a:buClr>
                <a:srgbClr val="004899"/>
              </a:buClr>
              <a:buSzPts val="2400"/>
              <a:buFont typeface="Arial" panose="020B0604020202020204" pitchFamily="34" charset="0"/>
              <a:buChar char="•"/>
            </a:pPr>
            <a:r>
              <a:rPr lang="es-CL" sz="24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Relación de colaboración lograda con las principales instituciones vinculadas al tratamiento de drogas y la flexibilización en la atención de casos atendidos por el VAE: COSAM, CESFAM, SENDA Previene. </a:t>
            </a:r>
          </a:p>
          <a:p>
            <a:pPr marL="419100" marR="0" lvl="0" indent="-342900" algn="just" rtl="0">
              <a:spcBef>
                <a:spcPts val="0"/>
              </a:spcBef>
              <a:spcAft>
                <a:spcPts val="0"/>
              </a:spcAft>
              <a:buClr>
                <a:srgbClr val="004899"/>
              </a:buClr>
              <a:buSzPts val="2400"/>
              <a:buFont typeface="Arial" panose="020B0604020202020204" pitchFamily="34" charset="0"/>
              <a:buChar char="•"/>
            </a:pPr>
            <a:r>
              <a:rPr lang="es-CL" sz="24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Importancia de la contención emocional de los beneficiarios ante recaídas en el tratamiento de drogas. Coherencia con el Modelo Transteórico del Cambio que adopta el Programa VAE.</a:t>
            </a:r>
          </a:p>
        </p:txBody>
      </p:sp>
      <p:sp>
        <p:nvSpPr>
          <p:cNvPr id="28" name="Google Shape;28;p7"/>
          <p:cNvSpPr txBox="1"/>
          <p:nvPr/>
        </p:nvSpPr>
        <p:spPr>
          <a:xfrm>
            <a:off x="1553272" y="0"/>
            <a:ext cx="4716900" cy="161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s-CL" sz="30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Facilitadores</a:t>
            </a:r>
            <a:endParaRPr sz="3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7"/>
          <p:cNvSpPr txBox="1"/>
          <p:nvPr/>
        </p:nvSpPr>
        <p:spPr>
          <a:xfrm>
            <a:off x="6553200" y="697077"/>
            <a:ext cx="232954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Logo municipio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7"/>
          <p:cNvSpPr/>
          <p:nvPr/>
        </p:nvSpPr>
        <p:spPr>
          <a:xfrm>
            <a:off x="6379029" y="413657"/>
            <a:ext cx="2503714" cy="936172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" name="Google Shape;31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26625" y="326549"/>
            <a:ext cx="2764975" cy="11060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0105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/>
        </p:nvSpPr>
        <p:spPr>
          <a:xfrm>
            <a:off x="1836400" y="1612497"/>
            <a:ext cx="7307700" cy="52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95300" marR="0" lvl="0" indent="-457200" algn="just" rtl="0">
              <a:spcBef>
                <a:spcPts val="0"/>
              </a:spcBef>
              <a:spcAft>
                <a:spcPts val="0"/>
              </a:spcAft>
              <a:buClr>
                <a:srgbClr val="004899"/>
              </a:buClr>
              <a:buSzPts val="3000"/>
              <a:buFont typeface="Arial" panose="020B0604020202020204" pitchFamily="34" charset="0"/>
              <a:buChar char="•"/>
            </a:pPr>
            <a:r>
              <a:rPr lang="es-CL" sz="24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Las derivaciones de GENCHI no contaban con información sobre los procesos de intervención realizados en el ámbito de salud mental: desconocimiento de diagnósticos y dificultad de continuidad.</a:t>
            </a:r>
          </a:p>
          <a:p>
            <a:pPr marL="495300" marR="0" lvl="0" indent="-457200" algn="just" rtl="0">
              <a:spcBef>
                <a:spcPts val="0"/>
              </a:spcBef>
              <a:spcAft>
                <a:spcPts val="0"/>
              </a:spcAft>
              <a:buClr>
                <a:srgbClr val="004899"/>
              </a:buClr>
              <a:buSzPts val="3000"/>
              <a:buFont typeface="Arial" panose="020B0604020202020204" pitchFamily="34" charset="0"/>
              <a:buChar char="•"/>
            </a:pPr>
            <a:r>
              <a:rPr lang="es-CL" sz="24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Si bien existe red para tratamientos ambulatorios, existe déficit de centros gratuitos para realizar tratamientos de desintoxicación y residenciales.</a:t>
            </a:r>
          </a:p>
          <a:p>
            <a:pPr marL="495300" marR="0" lvl="0" indent="-457200" algn="just" rtl="0">
              <a:spcBef>
                <a:spcPts val="0"/>
              </a:spcBef>
              <a:spcAft>
                <a:spcPts val="0"/>
              </a:spcAft>
              <a:buClr>
                <a:srgbClr val="004899"/>
              </a:buClr>
              <a:buSzPts val="3000"/>
              <a:buFont typeface="Arial" panose="020B0604020202020204" pitchFamily="34" charset="0"/>
              <a:buChar char="•"/>
            </a:pPr>
            <a:r>
              <a:rPr lang="es-CL" sz="24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Falta sensibilización y capacitación sobre reinserción con funcionarios del ámbito de salud:  contingencias y déficit de médicos dificultan su participación en espacios de capacitación. </a:t>
            </a:r>
          </a:p>
          <a:p>
            <a:pPr marL="495300" marR="0" lvl="0" indent="-457200" algn="just" rtl="0">
              <a:spcBef>
                <a:spcPts val="0"/>
              </a:spcBef>
              <a:spcAft>
                <a:spcPts val="0"/>
              </a:spcAft>
              <a:buClr>
                <a:srgbClr val="004899"/>
              </a:buClr>
              <a:buSzPts val="3000"/>
              <a:buFont typeface="Arial" panose="020B0604020202020204" pitchFamily="34" charset="0"/>
              <a:buChar char="•"/>
            </a:pPr>
            <a:endParaRPr lang="es-CL" sz="2400" dirty="0" smtClean="0">
              <a:solidFill>
                <a:srgbClr val="0048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95300" marR="0" lvl="0" indent="-457200" algn="just" rtl="0">
              <a:spcBef>
                <a:spcPts val="0"/>
              </a:spcBef>
              <a:spcAft>
                <a:spcPts val="0"/>
              </a:spcAft>
              <a:buClr>
                <a:srgbClr val="004899"/>
              </a:buClr>
              <a:buSzPts val="3000"/>
              <a:buFont typeface="Arial" panose="020B0604020202020204" pitchFamily="34" charset="0"/>
              <a:buChar char="•"/>
            </a:pPr>
            <a:endParaRPr sz="2400" dirty="0">
              <a:solidFill>
                <a:srgbClr val="0048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8"/>
          <p:cNvSpPr txBox="1"/>
          <p:nvPr/>
        </p:nvSpPr>
        <p:spPr>
          <a:xfrm>
            <a:off x="1836401" y="6"/>
            <a:ext cx="4390200" cy="161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s-CL" sz="30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Obstaculizadores</a:t>
            </a:r>
            <a:endParaRPr sz="3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8"/>
          <p:cNvSpPr txBox="1"/>
          <p:nvPr/>
        </p:nvSpPr>
        <p:spPr>
          <a:xfrm>
            <a:off x="6553200" y="697077"/>
            <a:ext cx="23295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Logo municipio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39;p8"/>
          <p:cNvSpPr/>
          <p:nvPr/>
        </p:nvSpPr>
        <p:spPr>
          <a:xfrm>
            <a:off x="6379029" y="413657"/>
            <a:ext cx="2503800" cy="936300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0" name="Google Shape;40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26625" y="326549"/>
            <a:ext cx="2764975" cy="1106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 txBox="1"/>
          <p:nvPr/>
        </p:nvSpPr>
        <p:spPr>
          <a:xfrm>
            <a:off x="1836400" y="1212980"/>
            <a:ext cx="7155200" cy="5645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342900" algn="just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CL" sz="24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Fortalecer y ampliar la cobertura de los dispositivos que realizan tratamientos de drogas al interior de los centros penales.</a:t>
            </a:r>
          </a:p>
          <a:p>
            <a:pPr marL="342900" marR="0" lvl="0" indent="-342900" algn="just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CL" sz="24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Aumentar el número de centros y cobertura de los centros que realizan tratamientos residenciales en el medio libre.</a:t>
            </a:r>
          </a:p>
          <a:p>
            <a:pPr marL="342900" marR="0" lvl="0" indent="-342900" algn="just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CL" sz="24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Fortalecer la comunicación y coordinación entre los programas que intervienen al interior de los penales y aquellos en libertad, buscando dar continuidad a los procesos de intervención en el ámbito de salud mental.</a:t>
            </a:r>
            <a:endParaRPr sz="24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9"/>
          <p:cNvSpPr txBox="1"/>
          <p:nvPr/>
        </p:nvSpPr>
        <p:spPr>
          <a:xfrm>
            <a:off x="1836401" y="6"/>
            <a:ext cx="4390200" cy="161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s-CL" sz="30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Recomendaciones</a:t>
            </a:r>
            <a:endParaRPr sz="3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47;p9"/>
          <p:cNvSpPr txBox="1"/>
          <p:nvPr/>
        </p:nvSpPr>
        <p:spPr>
          <a:xfrm>
            <a:off x="6553200" y="697077"/>
            <a:ext cx="23295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Logo municipio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9"/>
          <p:cNvSpPr/>
          <p:nvPr/>
        </p:nvSpPr>
        <p:spPr>
          <a:xfrm>
            <a:off x="6379029" y="413657"/>
            <a:ext cx="2503800" cy="936300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9" name="Google Shape;49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26625" y="326549"/>
            <a:ext cx="2764975" cy="1106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4" name="Google Shape;364;p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8887" y="2819400"/>
            <a:ext cx="7420129" cy="11471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331</Words>
  <Application>Microsoft Macintosh PowerPoint</Application>
  <PresentationFormat>Presentación en pantalla (4:3)</PresentationFormat>
  <Paragraphs>28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Fundacion</dc:creator>
  <cp:lastModifiedBy>Andrea Cabezón</cp:lastModifiedBy>
  <cp:revision>6</cp:revision>
  <dcterms:modified xsi:type="dcterms:W3CDTF">2019-04-08T18:07:08Z</dcterms:modified>
</cp:coreProperties>
</file>